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Arial Narrow" panose="020B0604020202020204" pitchFamily="3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
      <p:font typeface="Playfair Display" pitchFamily="2" charset="77"/>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DE6CA8-8030-43FC-96BD-0C79424D4AEE}">
  <a:tblStyle styleId="{E7DE6CA8-8030-43FC-96BD-0C79424D4A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E726A8-743A-4556-B302-81BE2772472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138" d="100"/>
          <a:sy n="138" d="100"/>
        </p:scale>
        <p:origin x="88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ws.amazon.com/streaming-dat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ws.amazon.com/elasticsearch-service/the-elk-stack/kibana/"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ws.amazon.com/elasticsearch-service/the-elk-stack/logstash/"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ws.amazon.com/elasticsearch-service/what-is-elasticsearch/"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ws.amazon.com/elasticsearch-servic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58b458d9d0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58b458d9d0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af3908106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af390810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af3908106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af3908106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af3908106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af390810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af39081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af39081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5000"/>
              </a:lnSpc>
              <a:spcBef>
                <a:spcPts val="1170"/>
              </a:spcBef>
              <a:spcAft>
                <a:spcPts val="0"/>
              </a:spcAft>
              <a:buNone/>
            </a:pPr>
            <a:r>
              <a:rPr lang="en" sz="1400">
                <a:solidFill>
                  <a:srgbClr val="4D4D4D"/>
                </a:solidFill>
              </a:rPr>
              <a:t>Structured dataset with 500 Clearly positive and 500 clearly negative statements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af390810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af390810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af6fe457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af6fe457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af3908106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af390810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af95908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af95908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af3908106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5af390810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af3908106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af3908106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5af958fa2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5af958fa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454545"/>
                </a:solidFill>
              </a:rPr>
              <a:t>Sentimental analysis is the study of people’s opinion, emotion, sentiments expressed in text in social media. We analysed the comments, determined the sentiment behind the statements and classified them as positive to negative sentiments. This helps business and analytics field in determining public feeling or opinion about their product and come up with better strategies to improve them.</a:t>
            </a:r>
            <a:endParaRPr sz="1400">
              <a:solidFill>
                <a:srgbClr val="454545"/>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af3908106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af39081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af3908106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af3908106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af3908106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af3908106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af3908106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af3908106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8b458d9d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8b458d9d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8b458d9d0_4_7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8b458d9d0_4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t>a.</a:t>
            </a:r>
            <a:r>
              <a:rPr lang="en" sz="1400">
                <a:highlight>
                  <a:srgbClr val="FFFFFF"/>
                </a:highlight>
              </a:rPr>
              <a:t>Amazon Kinesis Data Firehose is a fully managed service for delivering real-time</a:t>
            </a:r>
            <a:r>
              <a:rPr lang="en" sz="1400">
                <a:highlight>
                  <a:srgbClr val="FFFFFF"/>
                </a:highlight>
                <a:uFill>
                  <a:noFill/>
                </a:uFill>
                <a:hlinkClick r:id="rId3"/>
              </a:rPr>
              <a:t> </a:t>
            </a:r>
            <a:r>
              <a:rPr lang="en" sz="1400" u="sng">
                <a:solidFill>
                  <a:schemeClr val="hlink"/>
                </a:solidFill>
                <a:highlight>
                  <a:srgbClr val="FFFFFF"/>
                </a:highlight>
                <a:hlinkClick r:id="rId3"/>
              </a:rPr>
              <a:t>streaming data</a:t>
            </a:r>
            <a:r>
              <a:rPr lang="en" sz="1400">
                <a:highlight>
                  <a:srgbClr val="FFFFFF"/>
                </a:highlight>
              </a:rPr>
              <a:t> to destinations such as Amazon Simple Storage Service (Amazon S3), Amazon Redshift, Amazon Elasticsearch Service (Amazon ES), and Splunk.</a:t>
            </a:r>
            <a:endParaRPr sz="1400">
              <a:highlight>
                <a:srgbClr val="FFFFFF"/>
              </a:highlight>
            </a:endParaRPr>
          </a:p>
          <a:p>
            <a:pPr marL="0" lvl="0" indent="0" algn="just" rtl="0">
              <a:lnSpc>
                <a:spcPct val="115000"/>
              </a:lnSpc>
              <a:spcBef>
                <a:spcPts val="0"/>
              </a:spcBef>
              <a:spcAft>
                <a:spcPts val="0"/>
              </a:spcAft>
              <a:buNone/>
            </a:pPr>
            <a:r>
              <a:rPr lang="en" sz="1400"/>
              <a:t>b.</a:t>
            </a:r>
            <a:r>
              <a:rPr lang="en" sz="1400">
                <a:highlight>
                  <a:srgbClr val="FFFFFF"/>
                </a:highlight>
              </a:rPr>
              <a:t>You configure your data producers to send data to Kinesis Data Firehose, and it automatically delivers the data to the destination that you specified.</a:t>
            </a:r>
            <a:endParaRPr sz="1400">
              <a:highlight>
                <a:srgbClr val="FFFFFF"/>
              </a:highlight>
            </a:endParaRPr>
          </a:p>
          <a:p>
            <a:pPr marL="0" lvl="0" indent="0" algn="just" rtl="0">
              <a:lnSpc>
                <a:spcPct val="115000"/>
              </a:lnSpc>
              <a:spcBef>
                <a:spcPts val="0"/>
              </a:spcBef>
              <a:spcAft>
                <a:spcPts val="0"/>
              </a:spcAft>
              <a:buNone/>
            </a:pPr>
            <a:r>
              <a:rPr lang="en" sz="1400"/>
              <a:t>c.It automatically scales to match the throughput of your data and requires no ongoing administration. It can also batch, compress, transform, and encrypt the data before loading it, minimizing the amount of storage used at the destination and increasing security.</a:t>
            </a:r>
            <a:endParaRPr sz="1400"/>
          </a:p>
          <a:p>
            <a:pPr marL="0" lvl="0" indent="0" algn="l" rtl="0">
              <a:spcBef>
                <a:spcPts val="0"/>
              </a:spcBef>
              <a:spcAft>
                <a:spcPts val="0"/>
              </a:spcAft>
              <a:buNone/>
            </a:pP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8b458d9d0_4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8b458d9d0_4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t>a.AWS Lambda is a serverless compute service that runs your code in response to events and automatically manages the underlying compute resources.</a:t>
            </a:r>
            <a:endParaRPr sz="1400"/>
          </a:p>
          <a:p>
            <a:pPr marL="0" lvl="0" indent="0" algn="just" rtl="0">
              <a:lnSpc>
                <a:spcPct val="115000"/>
              </a:lnSpc>
              <a:spcBef>
                <a:spcPts val="0"/>
              </a:spcBef>
              <a:spcAft>
                <a:spcPts val="0"/>
              </a:spcAft>
              <a:buNone/>
            </a:pPr>
            <a:r>
              <a:rPr lang="en" sz="1400"/>
              <a:t>b.The code you run on AWS Lambda is called a “Lambda function.” After you create your Lambda function it is always ready to run as soon as it is triggered, similar to a formula in a spreadsheet.</a:t>
            </a:r>
            <a:endParaRPr sz="1400"/>
          </a:p>
          <a:p>
            <a:pPr marL="0" lvl="0" indent="0" algn="just" rtl="0">
              <a:lnSpc>
                <a:spcPct val="115000"/>
              </a:lnSpc>
              <a:spcBef>
                <a:spcPts val="0"/>
              </a:spcBef>
              <a:spcAft>
                <a:spcPts val="0"/>
              </a:spcAft>
              <a:buNone/>
            </a:pPr>
            <a:r>
              <a:rPr lang="en" sz="1400"/>
              <a:t>c.Each function includes your code as well as some associated configuration information, including the function name and resource requirements.</a:t>
            </a:r>
            <a:endParaRPr sz="1400"/>
          </a:p>
          <a:p>
            <a:pPr marL="0" lvl="0" indent="0" algn="just" rtl="0">
              <a:lnSpc>
                <a:spcPct val="115000"/>
              </a:lnSpc>
              <a:spcBef>
                <a:spcPts val="0"/>
              </a:spcBef>
              <a:spcAft>
                <a:spcPts val="0"/>
              </a:spcAft>
              <a:buNone/>
            </a:pPr>
            <a:r>
              <a:rPr lang="en" sz="1400"/>
              <a:t>d.Lambda functions are “stateless,” with no affinity to the underlying infrastructure, so that Lambda can rapidly launch as many copies of the function as needed to scale to the rate of incoming events.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8b458d9d0_4_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8b458d9d0_4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t>a.The service offers open-source Elasticsearch APIs, managed</a:t>
            </a:r>
            <a:r>
              <a:rPr lang="en" sz="1400">
                <a:uFill>
                  <a:noFill/>
                </a:uFill>
                <a:hlinkClick r:id="rId3"/>
              </a:rPr>
              <a:t> </a:t>
            </a:r>
            <a:r>
              <a:rPr lang="en" sz="1400" u="sng">
                <a:solidFill>
                  <a:schemeClr val="hlink"/>
                </a:solidFill>
                <a:hlinkClick r:id="rId3"/>
              </a:rPr>
              <a:t>Kibana</a:t>
            </a:r>
            <a:r>
              <a:rPr lang="en" sz="1400"/>
              <a:t>, and integrations with</a:t>
            </a:r>
            <a:r>
              <a:rPr lang="en" sz="1400">
                <a:uFill>
                  <a:noFill/>
                </a:uFill>
                <a:hlinkClick r:id="rId4"/>
              </a:rPr>
              <a:t> </a:t>
            </a:r>
            <a:r>
              <a:rPr lang="en" sz="1400" u="sng">
                <a:solidFill>
                  <a:schemeClr val="hlink"/>
                </a:solidFill>
                <a:hlinkClick r:id="rId4"/>
              </a:rPr>
              <a:t>Logstash</a:t>
            </a:r>
            <a:r>
              <a:rPr lang="en" sz="1400"/>
              <a:t> and other AWS Services, enabling you to securely ingest data from any source and search, analyze, and visualize it in real time.</a:t>
            </a:r>
            <a:endParaRPr sz="1400"/>
          </a:p>
          <a:p>
            <a:pPr marL="0" lvl="0" indent="0" algn="just" rtl="0">
              <a:lnSpc>
                <a:spcPct val="115000"/>
              </a:lnSpc>
              <a:spcBef>
                <a:spcPts val="0"/>
              </a:spcBef>
              <a:spcAft>
                <a:spcPts val="0"/>
              </a:spcAft>
              <a:buNone/>
            </a:pPr>
            <a:r>
              <a:rPr lang="en" sz="1400"/>
              <a:t>c.With Amazon Elasticsearch Service, you pay only for what you use. There is no upfront fee or usage requirement</a:t>
            </a:r>
            <a:r>
              <a:rPr lang="en" sz="1400">
                <a:highlight>
                  <a:srgbClr val="F1F4F6"/>
                </a:highlight>
              </a:rPr>
              <a:t>. </a:t>
            </a:r>
            <a:endParaRPr sz="1400">
              <a:highlight>
                <a:srgbClr val="F1F4F6"/>
              </a:highlight>
            </a:endParaRPr>
          </a:p>
          <a:p>
            <a:pPr marL="0" lvl="0" indent="0" algn="l" rtl="0">
              <a:spcBef>
                <a:spcPts val="0"/>
              </a:spcBef>
              <a:spcAft>
                <a:spcPts val="0"/>
              </a:spcAft>
              <a:buNone/>
            </a:pP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8b458d9d0_4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8b458d9d0_4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400"/>
              <a:t>a.Kibana is an open-source data visualization and exploration tool used for analytics, application monitoring use cases.</a:t>
            </a:r>
            <a:endParaRPr sz="1400"/>
          </a:p>
          <a:p>
            <a:pPr marL="0" lvl="0" indent="0" algn="just" rtl="0">
              <a:lnSpc>
                <a:spcPct val="115000"/>
              </a:lnSpc>
              <a:spcBef>
                <a:spcPts val="0"/>
              </a:spcBef>
              <a:spcAft>
                <a:spcPts val="0"/>
              </a:spcAft>
              <a:buNone/>
            </a:pPr>
            <a:r>
              <a:rPr lang="en" sz="1400"/>
              <a:t>b.It offers powerful and easy-to-use features such as histograms, line graphs, pie charts, heat maps, and built-in geospatial support.</a:t>
            </a:r>
            <a:endParaRPr sz="1400"/>
          </a:p>
          <a:p>
            <a:pPr marL="0" lvl="0" indent="0" algn="just" rtl="0">
              <a:lnSpc>
                <a:spcPct val="115000"/>
              </a:lnSpc>
              <a:spcBef>
                <a:spcPts val="0"/>
              </a:spcBef>
              <a:spcAft>
                <a:spcPts val="0"/>
              </a:spcAft>
              <a:buNone/>
            </a:pPr>
            <a:r>
              <a:rPr lang="en" sz="1400"/>
              <a:t>c.It provides tight integration with</a:t>
            </a:r>
            <a:r>
              <a:rPr lang="en" sz="1400">
                <a:uFill>
                  <a:noFill/>
                </a:uFill>
                <a:hlinkClick r:id="rId3"/>
              </a:rPr>
              <a:t> </a:t>
            </a:r>
            <a:r>
              <a:rPr lang="en" sz="1400" u="sng">
                <a:solidFill>
                  <a:schemeClr val="hlink"/>
                </a:solidFill>
                <a:hlinkClick r:id="rId3"/>
              </a:rPr>
              <a:t>Elasticsearch</a:t>
            </a:r>
            <a:r>
              <a:rPr lang="en" sz="1400"/>
              <a:t>, which makes Kibana the default choice for visualizing data stored in Elasticsearch.</a:t>
            </a:r>
            <a:endParaRPr sz="1400"/>
          </a:p>
          <a:p>
            <a:pPr marL="0" lvl="0" indent="0" algn="just" rtl="0">
              <a:lnSpc>
                <a:spcPct val="115000"/>
              </a:lnSpc>
              <a:spcBef>
                <a:spcPts val="0"/>
              </a:spcBef>
              <a:spcAft>
                <a:spcPts val="0"/>
              </a:spcAft>
              <a:buNone/>
            </a:pPr>
            <a:r>
              <a:rPr lang="en" sz="1400"/>
              <a:t>d.You can run Kibana on-premises, on Amazon EC2, or on</a:t>
            </a:r>
            <a:r>
              <a:rPr lang="en" sz="1400">
                <a:uFill>
                  <a:noFill/>
                </a:uFill>
                <a:hlinkClick r:id="rId4"/>
              </a:rPr>
              <a:t> </a:t>
            </a:r>
            <a:r>
              <a:rPr lang="en" sz="1400" u="sng">
                <a:solidFill>
                  <a:schemeClr val="hlink"/>
                </a:solidFill>
                <a:hlinkClick r:id="rId4"/>
              </a:rPr>
              <a:t>Amazon Elasticsearch Service</a:t>
            </a:r>
            <a:r>
              <a:rPr lang="en" sz="1400"/>
              <a:t>. With on-premises or Amazon EC2 deployments, you are responsible for provisioning the infrastructure, installing Kibana software, and managing the cluster. With Amazon Elasticsearch Service, Kibana is deployed automatically with your domain as a fully managed service, automatically taking care of all the heavy-lifting to manage the cluster. </a:t>
            </a:r>
            <a:endParaRPr sz="1400"/>
          </a:p>
          <a:p>
            <a:pPr marL="0" lvl="0" indent="0" algn="l" rtl="0">
              <a:spcBef>
                <a:spcPts val="0"/>
              </a:spcBef>
              <a:spcAft>
                <a:spcPts val="0"/>
              </a:spcAft>
              <a:buNone/>
            </a:pP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8b458d9d0_4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8b458d9d0_4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af958fa2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af958fa2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8b458d9d0_4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8b458d9d0_4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b458d9d0_4_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b458d9d0_4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58b458d9d0_4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8b458d9d0_4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8b458d9d0_4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8b458d9d0_4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8b458d9d0_4_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8b458d9d0_4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b458d9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58b458d9d0_0_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8b458d9d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58b458d9d0_0_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8b458d9d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58b458d9d0_0_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8b458d9d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58b458d9d0_0_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b458d9d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58b458d9d0_0_6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5b05dd108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5b05dd10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58b458d9d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58b458d9d0_0_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8b458d9d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g58b458d9d0_0_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8b458d9d0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58b458d9d0_0_8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b458d9d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58b458d9d0_0_9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8b458d9d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58b458d9d0_0_10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8b458d9d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g58b458d9d0_0_1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8b458d9d0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8b458d9d0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b458d8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b458d8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b05dd108e_3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b05dd108e_3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b05dd108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b05dd108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by line &amp; doc</a:t>
            </a:r>
            <a:endParaRPr/>
          </a:p>
          <a:p>
            <a:pPr marL="0" lvl="0" indent="0" algn="l" rtl="0">
              <a:spcBef>
                <a:spcPts val="0"/>
              </a:spcBef>
              <a:spcAft>
                <a:spcPts val="0"/>
              </a:spcAft>
              <a:buNone/>
            </a:pPr>
            <a:r>
              <a:rPr lang="en"/>
              <a:t>Langa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5b05dd108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5b05dd108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highlight>
                  <a:srgbClr val="FFFFFF"/>
                </a:highlight>
                <a:latin typeface="Playfair Display"/>
                <a:ea typeface="Playfair Display"/>
                <a:cs typeface="Playfair Display"/>
                <a:sym typeface="Playfair Display"/>
              </a:rPr>
              <a:t>There are plenty of sentiment analysis training data sets available for free. “Training” means that each chunk of text has been pre-categorised and verified by a human. We’re testing accuracy for pre-existing models.</a:t>
            </a:r>
            <a:endParaRPr sz="1200">
              <a:highlight>
                <a:srgbClr val="FFFFFF"/>
              </a:highlight>
              <a:latin typeface="Playfair Display"/>
              <a:ea typeface="Playfair Display"/>
              <a:cs typeface="Playfair Display"/>
              <a:sym typeface="Playfair Dis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5af3908106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5af390810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af390810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af390810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7525" y="1285875"/>
            <a:ext cx="7191300" cy="8574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sz="3600"/>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10" name="Google Shape;10;p2"/>
          <p:cNvSpPr txBox="1">
            <a:spLocks noGrp="1"/>
          </p:cNvSpPr>
          <p:nvPr>
            <p:ph type="subTitle" idx="1"/>
          </p:nvPr>
        </p:nvSpPr>
        <p:spPr>
          <a:xfrm>
            <a:off x="1790700" y="2571750"/>
            <a:ext cx="7105800" cy="1165800"/>
          </a:xfrm>
          <a:prstGeom prst="rect">
            <a:avLst/>
          </a:prstGeom>
          <a:noFill/>
          <a:ln>
            <a:noFill/>
          </a:ln>
        </p:spPr>
        <p:txBody>
          <a:bodyPr spcFirstLastPara="1" wrap="square" lIns="91425" tIns="45700" rIns="91425" bIns="45700" anchor="t" anchorCtr="0"/>
          <a:lstStyle>
            <a:lvl1pPr lvl="0" algn="l" rtl="0">
              <a:lnSpc>
                <a:spcPct val="100000"/>
              </a:lnSpc>
              <a:spcBef>
                <a:spcPts val="480"/>
              </a:spcBef>
              <a:spcAft>
                <a:spcPts val="0"/>
              </a:spcAft>
              <a:buClr>
                <a:srgbClr val="892134"/>
              </a:buClr>
              <a:buSzPts val="2400"/>
              <a:buFont typeface="Arial"/>
              <a:buNone/>
              <a:defRPr>
                <a:solidFill>
                  <a:srgbClr val="892134"/>
                </a:solidFill>
                <a:latin typeface="Arial"/>
                <a:ea typeface="Arial"/>
                <a:cs typeface="Arial"/>
                <a:sym typeface="Arial"/>
              </a:defRPr>
            </a:lvl1pPr>
            <a:lvl2pPr lvl="1" algn="l" rtl="0">
              <a:lnSpc>
                <a:spcPct val="85000"/>
              </a:lnSpc>
              <a:spcBef>
                <a:spcPts val="540"/>
              </a:spcBef>
              <a:spcAft>
                <a:spcPts val="0"/>
              </a:spcAft>
              <a:buSzPts val="1800"/>
              <a:buChar char="–"/>
              <a:defRPr/>
            </a:lvl2pPr>
            <a:lvl3pPr lvl="2" algn="l" rtl="0">
              <a:lnSpc>
                <a:spcPct val="85000"/>
              </a:lnSpc>
              <a:spcBef>
                <a:spcPts val="540"/>
              </a:spcBef>
              <a:spcAft>
                <a:spcPts val="0"/>
              </a:spcAft>
              <a:buSzPts val="1620"/>
              <a:buChar char="="/>
              <a:defRPr/>
            </a:lvl3pPr>
            <a:lvl4pPr lvl="3" algn="l" rtl="0">
              <a:lnSpc>
                <a:spcPct val="85000"/>
              </a:lnSpc>
              <a:spcBef>
                <a:spcPts val="540"/>
              </a:spcBef>
              <a:spcAft>
                <a:spcPts val="0"/>
              </a:spcAft>
              <a:buSzPts val="1400"/>
              <a:buNone/>
              <a:defRPr/>
            </a:lvl4pPr>
            <a:lvl5pPr lvl="4" algn="l" rtl="0">
              <a:lnSpc>
                <a:spcPct val="85000"/>
              </a:lnSpc>
              <a:spcBef>
                <a:spcPts val="540"/>
              </a:spcBef>
              <a:spcAft>
                <a:spcPts val="0"/>
              </a:spcAft>
              <a:buSzPts val="171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1778000" y="857250"/>
            <a:ext cx="6732600" cy="5310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39" name="Google Shape;39;p11"/>
          <p:cNvSpPr txBox="1">
            <a:spLocks noGrp="1"/>
          </p:cNvSpPr>
          <p:nvPr>
            <p:ph type="body" idx="1"/>
          </p:nvPr>
        </p:nvSpPr>
        <p:spPr>
          <a:xfrm>
            <a:off x="1738313" y="1975247"/>
            <a:ext cx="3291000" cy="25491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2"/>
          </p:nvPr>
        </p:nvSpPr>
        <p:spPr>
          <a:xfrm>
            <a:off x="5181600" y="1975247"/>
            <a:ext cx="3292500" cy="25491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12"/>
          <p:cNvSpPr txBox="1">
            <a:spLocks noGrp="1"/>
          </p:cNvSpPr>
          <p:nvPr>
            <p:ph type="title"/>
          </p:nvPr>
        </p:nvSpPr>
        <p:spPr>
          <a:xfrm>
            <a:off x="623888" y="1282304"/>
            <a:ext cx="7886700" cy="21396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sz="6000"/>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43" name="Google Shape;43;p12"/>
          <p:cNvSpPr txBox="1">
            <a:spLocks noGrp="1"/>
          </p:cNvSpPr>
          <p:nvPr>
            <p:ph type="body" idx="1"/>
          </p:nvPr>
        </p:nvSpPr>
        <p:spPr>
          <a:xfrm>
            <a:off x="623888" y="3442097"/>
            <a:ext cx="7886700" cy="1125300"/>
          </a:xfrm>
          <a:prstGeom prst="rect">
            <a:avLst/>
          </a:prstGeom>
          <a:noFill/>
          <a:ln>
            <a:noFill/>
          </a:ln>
        </p:spPr>
        <p:txBody>
          <a:bodyPr spcFirstLastPara="1" wrap="square" lIns="91425" tIns="45700" rIns="91425" bIns="45700" anchor="t" anchorCtr="0"/>
          <a:lstStyle>
            <a:lvl1pPr marL="457200" lvl="0" indent="-228600" algn="l" rtl="0">
              <a:lnSpc>
                <a:spcPct val="85000"/>
              </a:lnSpc>
              <a:spcBef>
                <a:spcPts val="1560"/>
              </a:spcBef>
              <a:spcAft>
                <a:spcPts val="0"/>
              </a:spcAft>
              <a:buSzPts val="2040"/>
              <a:buNone/>
              <a:defRPr sz="2400"/>
            </a:lvl1pPr>
            <a:lvl2pPr marL="914400" lvl="1" indent="-228600" algn="l" rtl="0">
              <a:lnSpc>
                <a:spcPct val="85000"/>
              </a:lnSpc>
              <a:spcBef>
                <a:spcPts val="600"/>
              </a:spcBef>
              <a:spcAft>
                <a:spcPts val="0"/>
              </a:spcAft>
              <a:buSzPts val="2000"/>
              <a:buFont typeface="Arial Narrow"/>
              <a:buNone/>
              <a:defRPr sz="2000"/>
            </a:lvl2pPr>
            <a:lvl3pPr marL="1371600" lvl="2" indent="-228600" algn="l" rtl="0">
              <a:lnSpc>
                <a:spcPct val="85000"/>
              </a:lnSpc>
              <a:spcBef>
                <a:spcPts val="540"/>
              </a:spcBef>
              <a:spcAft>
                <a:spcPts val="0"/>
              </a:spcAft>
              <a:buSzPts val="1620"/>
              <a:buNone/>
              <a:defRPr sz="1800"/>
            </a:lvl3pPr>
            <a:lvl4pPr marL="1828800" lvl="3" indent="-228600" algn="l" rtl="0">
              <a:lnSpc>
                <a:spcPct val="85000"/>
              </a:lnSpc>
              <a:spcBef>
                <a:spcPts val="480"/>
              </a:spcBef>
              <a:spcAft>
                <a:spcPts val="0"/>
              </a:spcAft>
              <a:buSzPts val="1520"/>
              <a:buNone/>
              <a:defRPr sz="1600"/>
            </a:lvl4pPr>
            <a:lvl5pPr marL="2286000" lvl="4" indent="-228600" algn="l" rtl="0">
              <a:lnSpc>
                <a:spcPct val="85000"/>
              </a:lnSpc>
              <a:spcBef>
                <a:spcPts val="480"/>
              </a:spcBef>
              <a:spcAft>
                <a:spcPts val="0"/>
              </a:spcAft>
              <a:buSzPts val="1520"/>
              <a:buNone/>
              <a:defRPr sz="1600"/>
            </a:lvl5pPr>
            <a:lvl6pPr marL="2743200" lvl="5" indent="-228600" algn="l" rtl="0">
              <a:lnSpc>
                <a:spcPct val="90000"/>
              </a:lnSpc>
              <a:spcBef>
                <a:spcPts val="500"/>
              </a:spcBef>
              <a:spcAft>
                <a:spcPts val="0"/>
              </a:spcAft>
              <a:buClr>
                <a:schemeClr val="dk1"/>
              </a:buClr>
              <a:buSzPts val="1600"/>
              <a:buNone/>
              <a:defRPr sz="1600"/>
            </a:lvl6pPr>
            <a:lvl7pPr marL="3200400" lvl="6" indent="-228600" algn="l" rtl="0">
              <a:lnSpc>
                <a:spcPct val="90000"/>
              </a:lnSpc>
              <a:spcBef>
                <a:spcPts val="500"/>
              </a:spcBef>
              <a:spcAft>
                <a:spcPts val="0"/>
              </a:spcAft>
              <a:buClr>
                <a:schemeClr val="dk1"/>
              </a:buClr>
              <a:buSzPts val="1600"/>
              <a:buNone/>
              <a:defRPr sz="1600"/>
            </a:lvl7pPr>
            <a:lvl8pPr marL="3657600" lvl="7" indent="-228600" algn="l" rtl="0">
              <a:lnSpc>
                <a:spcPct val="90000"/>
              </a:lnSpc>
              <a:spcBef>
                <a:spcPts val="500"/>
              </a:spcBef>
              <a:spcAft>
                <a:spcPts val="0"/>
              </a:spcAft>
              <a:buClr>
                <a:schemeClr val="dk1"/>
              </a:buClr>
              <a:buSzPts val="1600"/>
              <a:buNone/>
              <a:defRPr sz="1600"/>
            </a:lvl8pPr>
            <a:lvl9pPr marL="4114800" lvl="8" indent="-228600" algn="l" rtl="0">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778000" y="857250"/>
            <a:ext cx="6732600" cy="5310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13" name="Google Shape;13;p3"/>
          <p:cNvSpPr txBox="1">
            <a:spLocks noGrp="1"/>
          </p:cNvSpPr>
          <p:nvPr>
            <p:ph type="body" idx="1"/>
          </p:nvPr>
        </p:nvSpPr>
        <p:spPr>
          <a:xfrm>
            <a:off x="1738312" y="1975246"/>
            <a:ext cx="6735900" cy="25491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1778000" y="857250"/>
            <a:ext cx="6732600" cy="5310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rot="5400000">
            <a:off x="5830838" y="1844700"/>
            <a:ext cx="3667200" cy="16923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18" name="Google Shape;18;p5"/>
          <p:cNvSpPr txBox="1">
            <a:spLocks noGrp="1"/>
          </p:cNvSpPr>
          <p:nvPr>
            <p:ph type="body" idx="1"/>
          </p:nvPr>
        </p:nvSpPr>
        <p:spPr>
          <a:xfrm rot="5400000">
            <a:off x="2368563" y="227100"/>
            <a:ext cx="3667200" cy="49275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1778000" y="857250"/>
            <a:ext cx="6732600" cy="5310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21" name="Google Shape;21;p6"/>
          <p:cNvSpPr txBox="1">
            <a:spLocks noGrp="1"/>
          </p:cNvSpPr>
          <p:nvPr>
            <p:ph type="body" idx="1"/>
          </p:nvPr>
        </p:nvSpPr>
        <p:spPr>
          <a:xfrm rot="5400000">
            <a:off x="3831574" y="-118154"/>
            <a:ext cx="2549100" cy="67359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630238" y="342900"/>
            <a:ext cx="2949600" cy="12003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sz="3200"/>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24" name="Google Shape;24;p7"/>
          <p:cNvSpPr>
            <a:spLocks noGrp="1"/>
          </p:cNvSpPr>
          <p:nvPr>
            <p:ph type="pic" idx="2"/>
          </p:nvPr>
        </p:nvSpPr>
        <p:spPr>
          <a:xfrm>
            <a:off x="3887788" y="740569"/>
            <a:ext cx="4629300" cy="3655200"/>
          </a:xfrm>
          <a:prstGeom prst="rect">
            <a:avLst/>
          </a:prstGeom>
          <a:noFill/>
          <a:ln>
            <a:noFill/>
          </a:ln>
        </p:spPr>
        <p:txBody>
          <a:bodyPr spcFirstLastPara="1" wrap="square" lIns="91425" tIns="45700" rIns="91425" bIns="45700" anchor="t" anchorCtr="0"/>
          <a:lstStyle>
            <a:lvl1pPr marR="0" lvl="0" algn="l" rtl="0">
              <a:lnSpc>
                <a:spcPct val="85000"/>
              </a:lnSpc>
              <a:spcBef>
                <a:spcPts val="2080"/>
              </a:spcBef>
              <a:spcAft>
                <a:spcPts val="0"/>
              </a:spcAft>
              <a:buClr>
                <a:schemeClr val="accent2"/>
              </a:buClr>
              <a:buSzPts val="2720"/>
              <a:buFont typeface="Arimo"/>
              <a:buNone/>
              <a:defRPr sz="3200" b="1" i="0" u="none" strike="noStrike" cap="none">
                <a:solidFill>
                  <a:srgbClr val="4D4D4D"/>
                </a:solidFill>
                <a:latin typeface="Arial Narrow"/>
                <a:ea typeface="Arial Narrow"/>
                <a:cs typeface="Arial Narrow"/>
                <a:sym typeface="Arial Narrow"/>
              </a:defRPr>
            </a:lvl1pPr>
            <a:lvl2pPr marR="0" lvl="1" algn="l" rtl="0">
              <a:lnSpc>
                <a:spcPct val="85000"/>
              </a:lnSpc>
              <a:spcBef>
                <a:spcPts val="840"/>
              </a:spcBef>
              <a:spcAft>
                <a:spcPts val="0"/>
              </a:spcAft>
              <a:buClr>
                <a:schemeClr val="accent2"/>
              </a:buClr>
              <a:buSzPts val="2800"/>
              <a:buFont typeface="Arial Narrow"/>
              <a:buNone/>
              <a:defRPr sz="2800" b="0" i="0" u="none" strike="noStrike" cap="none">
                <a:solidFill>
                  <a:srgbClr val="4D4D4D"/>
                </a:solidFill>
                <a:latin typeface="Arial Narrow"/>
                <a:ea typeface="Arial Narrow"/>
                <a:cs typeface="Arial Narrow"/>
                <a:sym typeface="Arial Narrow"/>
              </a:defRPr>
            </a:lvl2pPr>
            <a:lvl3pPr marR="0" lvl="2" algn="l" rtl="0">
              <a:lnSpc>
                <a:spcPct val="85000"/>
              </a:lnSpc>
              <a:spcBef>
                <a:spcPts val="720"/>
              </a:spcBef>
              <a:spcAft>
                <a:spcPts val="0"/>
              </a:spcAft>
              <a:buClr>
                <a:schemeClr val="accent2"/>
              </a:buClr>
              <a:buSzPts val="2160"/>
              <a:buFont typeface="Arimo"/>
              <a:buNone/>
              <a:defRPr sz="2400" b="0" i="0" u="none" strike="noStrike" cap="none">
                <a:solidFill>
                  <a:srgbClr val="4D4D4D"/>
                </a:solidFill>
                <a:latin typeface="Arial Narrow"/>
                <a:ea typeface="Arial Narrow"/>
                <a:cs typeface="Arial Narrow"/>
                <a:sym typeface="Arial Narrow"/>
              </a:defRPr>
            </a:lvl3pPr>
            <a:lvl4pPr marR="0" lvl="3" algn="l" rtl="0">
              <a:lnSpc>
                <a:spcPct val="85000"/>
              </a:lnSpc>
              <a:spcBef>
                <a:spcPts val="600"/>
              </a:spcBef>
              <a:spcAft>
                <a:spcPts val="0"/>
              </a:spcAft>
              <a:buClr>
                <a:schemeClr val="accent2"/>
              </a:buClr>
              <a:buSzPts val="1900"/>
              <a:buFont typeface="Arimo"/>
              <a:buNone/>
              <a:defRPr sz="2000" b="0" i="0" u="none" strike="noStrike" cap="none">
                <a:solidFill>
                  <a:srgbClr val="4D4D4D"/>
                </a:solidFill>
                <a:latin typeface="Arial Narrow"/>
                <a:ea typeface="Arial Narrow"/>
                <a:cs typeface="Arial Narrow"/>
                <a:sym typeface="Arial Narrow"/>
              </a:defRPr>
            </a:lvl4pPr>
            <a:lvl5pPr marR="0" lvl="4" algn="l" rtl="0">
              <a:lnSpc>
                <a:spcPct val="85000"/>
              </a:lnSpc>
              <a:spcBef>
                <a:spcPts val="600"/>
              </a:spcBef>
              <a:spcAft>
                <a:spcPts val="0"/>
              </a:spcAft>
              <a:buClr>
                <a:schemeClr val="accent2"/>
              </a:buClr>
              <a:buSzPts val="1900"/>
              <a:buFont typeface="Noto Sans Symbols"/>
              <a:buNone/>
              <a:defRPr sz="2000" b="0" i="0" u="none" strike="noStrike" cap="none">
                <a:solidFill>
                  <a:srgbClr val="4D4D4D"/>
                </a:solidFill>
                <a:latin typeface="Arial Narrow"/>
                <a:ea typeface="Arial Narrow"/>
                <a:cs typeface="Arial Narrow"/>
                <a:sym typeface="Arial Narrow"/>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Narrow"/>
                <a:ea typeface="Arial Narrow"/>
                <a:cs typeface="Arial Narrow"/>
                <a:sym typeface="Arial Narrow"/>
              </a:defRPr>
            </a:lvl9pPr>
          </a:lstStyle>
          <a:p>
            <a:endParaRPr/>
          </a:p>
        </p:txBody>
      </p:sp>
      <p:sp>
        <p:nvSpPr>
          <p:cNvPr id="25" name="Google Shape;25;p7"/>
          <p:cNvSpPr txBox="1">
            <a:spLocks noGrp="1"/>
          </p:cNvSpPr>
          <p:nvPr>
            <p:ph type="body" idx="1"/>
          </p:nvPr>
        </p:nvSpPr>
        <p:spPr>
          <a:xfrm>
            <a:off x="630238" y="1543050"/>
            <a:ext cx="2949600" cy="2858700"/>
          </a:xfrm>
          <a:prstGeom prst="rect">
            <a:avLst/>
          </a:prstGeom>
          <a:noFill/>
          <a:ln>
            <a:noFill/>
          </a:ln>
        </p:spPr>
        <p:txBody>
          <a:bodyPr spcFirstLastPara="1" wrap="square" lIns="91425" tIns="45700" rIns="91425" bIns="45700" anchor="t" anchorCtr="0"/>
          <a:lstStyle>
            <a:lvl1pPr marL="457200" lvl="0" indent="-228600" algn="l" rtl="0">
              <a:lnSpc>
                <a:spcPct val="85000"/>
              </a:lnSpc>
              <a:spcBef>
                <a:spcPts val="1040"/>
              </a:spcBef>
              <a:spcAft>
                <a:spcPts val="0"/>
              </a:spcAft>
              <a:buSzPts val="1360"/>
              <a:buNone/>
              <a:defRPr sz="1600"/>
            </a:lvl1pPr>
            <a:lvl2pPr marL="914400" lvl="1" indent="-228600" algn="l" rtl="0">
              <a:lnSpc>
                <a:spcPct val="85000"/>
              </a:lnSpc>
              <a:spcBef>
                <a:spcPts val="420"/>
              </a:spcBef>
              <a:spcAft>
                <a:spcPts val="0"/>
              </a:spcAft>
              <a:buSzPts val="1400"/>
              <a:buFont typeface="Arial Narrow"/>
              <a:buNone/>
              <a:defRPr sz="1400"/>
            </a:lvl2pPr>
            <a:lvl3pPr marL="1371600" lvl="2" indent="-228600" algn="l" rtl="0">
              <a:lnSpc>
                <a:spcPct val="85000"/>
              </a:lnSpc>
              <a:spcBef>
                <a:spcPts val="360"/>
              </a:spcBef>
              <a:spcAft>
                <a:spcPts val="0"/>
              </a:spcAft>
              <a:buSzPts val="1080"/>
              <a:buNone/>
              <a:defRPr sz="1200"/>
            </a:lvl3pPr>
            <a:lvl4pPr marL="1828800" lvl="3" indent="-228600" algn="l" rtl="0">
              <a:lnSpc>
                <a:spcPct val="85000"/>
              </a:lnSpc>
              <a:spcBef>
                <a:spcPts val="300"/>
              </a:spcBef>
              <a:spcAft>
                <a:spcPts val="0"/>
              </a:spcAft>
              <a:buSzPts val="950"/>
              <a:buNone/>
              <a:defRPr sz="1000"/>
            </a:lvl4pPr>
            <a:lvl5pPr marL="2286000" lvl="4" indent="-228600" algn="l" rtl="0">
              <a:lnSpc>
                <a:spcPct val="85000"/>
              </a:lnSpc>
              <a:spcBef>
                <a:spcPts val="300"/>
              </a:spcBef>
              <a:spcAft>
                <a:spcPts val="0"/>
              </a:spcAft>
              <a:buSzPts val="95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6"/>
        <p:cNvGrpSpPr/>
        <p:nvPr/>
      </p:nvGrpSpPr>
      <p:grpSpPr>
        <a:xfrm>
          <a:off x="0" y="0"/>
          <a:ext cx="0" cy="0"/>
          <a:chOff x="0" y="0"/>
          <a:chExt cx="0" cy="0"/>
        </a:xfrm>
      </p:grpSpPr>
      <p:sp>
        <p:nvSpPr>
          <p:cNvPr id="27" name="Google Shape;27;p8"/>
          <p:cNvSpPr txBox="1">
            <a:spLocks noGrp="1"/>
          </p:cNvSpPr>
          <p:nvPr>
            <p:ph type="title"/>
          </p:nvPr>
        </p:nvSpPr>
        <p:spPr>
          <a:xfrm>
            <a:off x="630238" y="342900"/>
            <a:ext cx="2949600" cy="12003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sz="3200"/>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28" name="Google Shape;28;p8"/>
          <p:cNvSpPr txBox="1">
            <a:spLocks noGrp="1"/>
          </p:cNvSpPr>
          <p:nvPr>
            <p:ph type="body" idx="1"/>
          </p:nvPr>
        </p:nvSpPr>
        <p:spPr>
          <a:xfrm>
            <a:off x="3887788" y="740569"/>
            <a:ext cx="4629300" cy="3655200"/>
          </a:xfrm>
          <a:prstGeom prst="rect">
            <a:avLst/>
          </a:prstGeom>
          <a:noFill/>
          <a:ln>
            <a:noFill/>
          </a:ln>
        </p:spPr>
        <p:txBody>
          <a:bodyPr spcFirstLastPara="1" wrap="square" lIns="91425" tIns="45700" rIns="91425" bIns="45700" anchor="t" anchorCtr="0"/>
          <a:lstStyle>
            <a:lvl1pPr marL="457200" lvl="0" indent="-401320" algn="l" rtl="0">
              <a:lnSpc>
                <a:spcPct val="85000"/>
              </a:lnSpc>
              <a:spcBef>
                <a:spcPts val="2080"/>
              </a:spcBef>
              <a:spcAft>
                <a:spcPts val="0"/>
              </a:spcAft>
              <a:buSzPts val="2720"/>
              <a:buChar char="="/>
              <a:defRPr sz="3200"/>
            </a:lvl1pPr>
            <a:lvl2pPr marL="914400" lvl="1" indent="-406400" algn="l" rtl="0">
              <a:lnSpc>
                <a:spcPct val="85000"/>
              </a:lnSpc>
              <a:spcBef>
                <a:spcPts val="840"/>
              </a:spcBef>
              <a:spcAft>
                <a:spcPts val="0"/>
              </a:spcAft>
              <a:buSzPts val="2800"/>
              <a:buFont typeface="Arial Narrow"/>
              <a:buChar char="–"/>
              <a:defRPr sz="2800"/>
            </a:lvl2pPr>
            <a:lvl3pPr marL="1371600" lvl="2" indent="-365760" algn="l" rtl="0">
              <a:lnSpc>
                <a:spcPct val="85000"/>
              </a:lnSpc>
              <a:spcBef>
                <a:spcPts val="720"/>
              </a:spcBef>
              <a:spcAft>
                <a:spcPts val="0"/>
              </a:spcAft>
              <a:buSzPts val="2160"/>
              <a:buChar char="="/>
              <a:defRPr sz="2400"/>
            </a:lvl3pPr>
            <a:lvl4pPr marL="1828800" lvl="3" indent="-228600" algn="l" rtl="0">
              <a:lnSpc>
                <a:spcPct val="85000"/>
              </a:lnSpc>
              <a:spcBef>
                <a:spcPts val="600"/>
              </a:spcBef>
              <a:spcAft>
                <a:spcPts val="0"/>
              </a:spcAft>
              <a:buSzPts val="1400"/>
              <a:buNone/>
              <a:defRPr sz="2000"/>
            </a:lvl4pPr>
            <a:lvl5pPr marL="2286000" lvl="4" indent="-349250" algn="l" rtl="0">
              <a:lnSpc>
                <a:spcPct val="85000"/>
              </a:lnSpc>
              <a:spcBef>
                <a:spcPts val="600"/>
              </a:spcBef>
              <a:spcAft>
                <a:spcPts val="0"/>
              </a:spcAft>
              <a:buSzPts val="19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29" name="Google Shape;29;p8"/>
          <p:cNvSpPr txBox="1">
            <a:spLocks noGrp="1"/>
          </p:cNvSpPr>
          <p:nvPr>
            <p:ph type="body" idx="2"/>
          </p:nvPr>
        </p:nvSpPr>
        <p:spPr>
          <a:xfrm>
            <a:off x="630238" y="1543050"/>
            <a:ext cx="2949600" cy="2858700"/>
          </a:xfrm>
          <a:prstGeom prst="rect">
            <a:avLst/>
          </a:prstGeom>
          <a:noFill/>
          <a:ln>
            <a:noFill/>
          </a:ln>
        </p:spPr>
        <p:txBody>
          <a:bodyPr spcFirstLastPara="1" wrap="square" lIns="91425" tIns="45700" rIns="91425" bIns="45700" anchor="t" anchorCtr="0"/>
          <a:lstStyle>
            <a:lvl1pPr marL="457200" lvl="0" indent="-228600" algn="l" rtl="0">
              <a:lnSpc>
                <a:spcPct val="85000"/>
              </a:lnSpc>
              <a:spcBef>
                <a:spcPts val="1040"/>
              </a:spcBef>
              <a:spcAft>
                <a:spcPts val="0"/>
              </a:spcAft>
              <a:buSzPts val="1360"/>
              <a:buNone/>
              <a:defRPr sz="1600"/>
            </a:lvl1pPr>
            <a:lvl2pPr marL="914400" lvl="1" indent="-228600" algn="l" rtl="0">
              <a:lnSpc>
                <a:spcPct val="85000"/>
              </a:lnSpc>
              <a:spcBef>
                <a:spcPts val="420"/>
              </a:spcBef>
              <a:spcAft>
                <a:spcPts val="0"/>
              </a:spcAft>
              <a:buSzPts val="1400"/>
              <a:buFont typeface="Arial Narrow"/>
              <a:buNone/>
              <a:defRPr sz="1400"/>
            </a:lvl2pPr>
            <a:lvl3pPr marL="1371600" lvl="2" indent="-228600" algn="l" rtl="0">
              <a:lnSpc>
                <a:spcPct val="85000"/>
              </a:lnSpc>
              <a:spcBef>
                <a:spcPts val="360"/>
              </a:spcBef>
              <a:spcAft>
                <a:spcPts val="0"/>
              </a:spcAft>
              <a:buSzPts val="1080"/>
              <a:buNone/>
              <a:defRPr sz="1200"/>
            </a:lvl3pPr>
            <a:lvl4pPr marL="1828800" lvl="3" indent="-228600" algn="l" rtl="0">
              <a:lnSpc>
                <a:spcPct val="85000"/>
              </a:lnSpc>
              <a:spcBef>
                <a:spcPts val="300"/>
              </a:spcBef>
              <a:spcAft>
                <a:spcPts val="0"/>
              </a:spcAft>
              <a:buSzPts val="950"/>
              <a:buNone/>
              <a:defRPr sz="1000"/>
            </a:lvl4pPr>
            <a:lvl5pPr marL="2286000" lvl="4" indent="-228600" algn="l" rtl="0">
              <a:lnSpc>
                <a:spcPct val="85000"/>
              </a:lnSpc>
              <a:spcBef>
                <a:spcPts val="300"/>
              </a:spcBef>
              <a:spcAft>
                <a:spcPts val="0"/>
              </a:spcAft>
              <a:buSzPts val="95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630238" y="273844"/>
            <a:ext cx="7886700" cy="994200"/>
          </a:xfrm>
          <a:prstGeom prst="rect">
            <a:avLst/>
          </a:prstGeom>
          <a:noFill/>
          <a:ln>
            <a:noFill/>
          </a:ln>
        </p:spPr>
        <p:txBody>
          <a:bodyPr spcFirstLastPara="1" wrap="square" lIns="91425" tIns="45700" rIns="91425" bIns="45700" anchor="b" anchorCtr="0"/>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endParaRPr/>
          </a:p>
        </p:txBody>
      </p:sp>
      <p:sp>
        <p:nvSpPr>
          <p:cNvPr id="33" name="Google Shape;33;p10"/>
          <p:cNvSpPr txBox="1">
            <a:spLocks noGrp="1"/>
          </p:cNvSpPr>
          <p:nvPr>
            <p:ph type="body" idx="1"/>
          </p:nvPr>
        </p:nvSpPr>
        <p:spPr>
          <a:xfrm>
            <a:off x="630238" y="1260872"/>
            <a:ext cx="3868800" cy="618000"/>
          </a:xfrm>
          <a:prstGeom prst="rect">
            <a:avLst/>
          </a:prstGeom>
          <a:noFill/>
          <a:ln>
            <a:noFill/>
          </a:ln>
        </p:spPr>
        <p:txBody>
          <a:bodyPr spcFirstLastPara="1" wrap="square" lIns="91425" tIns="45700" rIns="91425" bIns="45700" anchor="b" anchorCtr="0"/>
          <a:lstStyle>
            <a:lvl1pPr marL="457200" lvl="0" indent="-228600" algn="l" rtl="0">
              <a:lnSpc>
                <a:spcPct val="85000"/>
              </a:lnSpc>
              <a:spcBef>
                <a:spcPts val="1560"/>
              </a:spcBef>
              <a:spcAft>
                <a:spcPts val="0"/>
              </a:spcAft>
              <a:buSzPts val="2040"/>
              <a:buNone/>
              <a:defRPr sz="2400" b="1"/>
            </a:lvl1pPr>
            <a:lvl2pPr marL="914400" lvl="1" indent="-228600" algn="l" rtl="0">
              <a:lnSpc>
                <a:spcPct val="85000"/>
              </a:lnSpc>
              <a:spcBef>
                <a:spcPts val="600"/>
              </a:spcBef>
              <a:spcAft>
                <a:spcPts val="0"/>
              </a:spcAft>
              <a:buSzPts val="2000"/>
              <a:buFont typeface="Arial Narrow"/>
              <a:buNone/>
              <a:defRPr sz="2000" b="1"/>
            </a:lvl2pPr>
            <a:lvl3pPr marL="1371600" lvl="2" indent="-228600" algn="l" rtl="0">
              <a:lnSpc>
                <a:spcPct val="85000"/>
              </a:lnSpc>
              <a:spcBef>
                <a:spcPts val="540"/>
              </a:spcBef>
              <a:spcAft>
                <a:spcPts val="0"/>
              </a:spcAft>
              <a:buSzPts val="1620"/>
              <a:buNone/>
              <a:defRPr sz="1800" b="1"/>
            </a:lvl3pPr>
            <a:lvl4pPr marL="1828800" lvl="3" indent="-228600" algn="l" rtl="0">
              <a:lnSpc>
                <a:spcPct val="85000"/>
              </a:lnSpc>
              <a:spcBef>
                <a:spcPts val="480"/>
              </a:spcBef>
              <a:spcAft>
                <a:spcPts val="0"/>
              </a:spcAft>
              <a:buSzPts val="1520"/>
              <a:buNone/>
              <a:defRPr sz="1600" b="1"/>
            </a:lvl4pPr>
            <a:lvl5pPr marL="2286000" lvl="4" indent="-228600" algn="l" rtl="0">
              <a:lnSpc>
                <a:spcPct val="85000"/>
              </a:lnSpc>
              <a:spcBef>
                <a:spcPts val="480"/>
              </a:spcBef>
              <a:spcAft>
                <a:spcPts val="0"/>
              </a:spcAft>
              <a:buSzPts val="152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4" name="Google Shape;34;p10"/>
          <p:cNvSpPr txBox="1">
            <a:spLocks noGrp="1"/>
          </p:cNvSpPr>
          <p:nvPr>
            <p:ph type="body" idx="2"/>
          </p:nvPr>
        </p:nvSpPr>
        <p:spPr>
          <a:xfrm>
            <a:off x="630238" y="1878806"/>
            <a:ext cx="3868800" cy="27633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5" name="Google Shape;35;p10"/>
          <p:cNvSpPr txBox="1">
            <a:spLocks noGrp="1"/>
          </p:cNvSpPr>
          <p:nvPr>
            <p:ph type="body" idx="3"/>
          </p:nvPr>
        </p:nvSpPr>
        <p:spPr>
          <a:xfrm>
            <a:off x="4629150" y="1260872"/>
            <a:ext cx="3887700" cy="618000"/>
          </a:xfrm>
          <a:prstGeom prst="rect">
            <a:avLst/>
          </a:prstGeom>
          <a:noFill/>
          <a:ln>
            <a:noFill/>
          </a:ln>
        </p:spPr>
        <p:txBody>
          <a:bodyPr spcFirstLastPara="1" wrap="square" lIns="91425" tIns="45700" rIns="91425" bIns="45700" anchor="b" anchorCtr="0"/>
          <a:lstStyle>
            <a:lvl1pPr marL="457200" lvl="0" indent="-228600" algn="l" rtl="0">
              <a:lnSpc>
                <a:spcPct val="85000"/>
              </a:lnSpc>
              <a:spcBef>
                <a:spcPts val="1560"/>
              </a:spcBef>
              <a:spcAft>
                <a:spcPts val="0"/>
              </a:spcAft>
              <a:buSzPts val="2040"/>
              <a:buNone/>
              <a:defRPr sz="2400" b="1"/>
            </a:lvl1pPr>
            <a:lvl2pPr marL="914400" lvl="1" indent="-228600" algn="l" rtl="0">
              <a:lnSpc>
                <a:spcPct val="85000"/>
              </a:lnSpc>
              <a:spcBef>
                <a:spcPts val="600"/>
              </a:spcBef>
              <a:spcAft>
                <a:spcPts val="0"/>
              </a:spcAft>
              <a:buSzPts val="2000"/>
              <a:buFont typeface="Arial Narrow"/>
              <a:buNone/>
              <a:defRPr sz="2000" b="1"/>
            </a:lvl2pPr>
            <a:lvl3pPr marL="1371600" lvl="2" indent="-228600" algn="l" rtl="0">
              <a:lnSpc>
                <a:spcPct val="85000"/>
              </a:lnSpc>
              <a:spcBef>
                <a:spcPts val="540"/>
              </a:spcBef>
              <a:spcAft>
                <a:spcPts val="0"/>
              </a:spcAft>
              <a:buSzPts val="1620"/>
              <a:buNone/>
              <a:defRPr sz="1800" b="1"/>
            </a:lvl3pPr>
            <a:lvl4pPr marL="1828800" lvl="3" indent="-228600" algn="l" rtl="0">
              <a:lnSpc>
                <a:spcPct val="85000"/>
              </a:lnSpc>
              <a:spcBef>
                <a:spcPts val="480"/>
              </a:spcBef>
              <a:spcAft>
                <a:spcPts val="0"/>
              </a:spcAft>
              <a:buSzPts val="1520"/>
              <a:buNone/>
              <a:defRPr sz="1600" b="1"/>
            </a:lvl4pPr>
            <a:lvl5pPr marL="2286000" lvl="4" indent="-228600" algn="l" rtl="0">
              <a:lnSpc>
                <a:spcPct val="85000"/>
              </a:lnSpc>
              <a:spcBef>
                <a:spcPts val="480"/>
              </a:spcBef>
              <a:spcAft>
                <a:spcPts val="0"/>
              </a:spcAft>
              <a:buSzPts val="152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6" name="Google Shape;36;p10"/>
          <p:cNvSpPr txBox="1">
            <a:spLocks noGrp="1"/>
          </p:cNvSpPr>
          <p:nvPr>
            <p:ph type="body" idx="4"/>
          </p:nvPr>
        </p:nvSpPr>
        <p:spPr>
          <a:xfrm>
            <a:off x="4629150" y="1878806"/>
            <a:ext cx="3887700" cy="2763300"/>
          </a:xfrm>
          <a:prstGeom prst="rect">
            <a:avLst/>
          </a:prstGeom>
          <a:noFill/>
          <a:ln>
            <a:noFill/>
          </a:ln>
        </p:spPr>
        <p:txBody>
          <a:bodyPr spcFirstLastPara="1" wrap="square" lIns="91425" tIns="45700" rIns="91425" bIns="45700" anchor="t" anchorCtr="0"/>
          <a:lstStyle>
            <a:lvl1pPr marL="457200" lvl="0" indent="-325755" algn="l" rtl="0">
              <a:lnSpc>
                <a:spcPct val="85000"/>
              </a:lnSpc>
              <a:spcBef>
                <a:spcPts val="1170"/>
              </a:spcBef>
              <a:spcAft>
                <a:spcPts val="0"/>
              </a:spcAft>
              <a:buSzPts val="1530"/>
              <a:buChar char="="/>
              <a:defRPr/>
            </a:lvl1pPr>
            <a:lvl2pPr marL="914400" lvl="1" indent="-342900" algn="l" rtl="0">
              <a:lnSpc>
                <a:spcPct val="85000"/>
              </a:lnSpc>
              <a:spcBef>
                <a:spcPts val="540"/>
              </a:spcBef>
              <a:spcAft>
                <a:spcPts val="0"/>
              </a:spcAft>
              <a:buSzPts val="1800"/>
              <a:buChar char="–"/>
              <a:defRPr/>
            </a:lvl2pPr>
            <a:lvl3pPr marL="1371600" lvl="2" indent="-331469" algn="l" rtl="0">
              <a:lnSpc>
                <a:spcPct val="85000"/>
              </a:lnSpc>
              <a:spcBef>
                <a:spcPts val="540"/>
              </a:spcBef>
              <a:spcAft>
                <a:spcPts val="0"/>
              </a:spcAft>
              <a:buSzPts val="1620"/>
              <a:buChar char="="/>
              <a:defRPr/>
            </a:lvl3pPr>
            <a:lvl4pPr marL="1828800" lvl="3" indent="-228600" algn="l" rtl="0">
              <a:lnSpc>
                <a:spcPct val="85000"/>
              </a:lnSpc>
              <a:spcBef>
                <a:spcPts val="540"/>
              </a:spcBef>
              <a:spcAft>
                <a:spcPts val="0"/>
              </a:spcAft>
              <a:buSzPts val="1400"/>
              <a:buNone/>
              <a:defRPr/>
            </a:lvl4pPr>
            <a:lvl5pPr marL="2286000" lvl="4" indent="-337185" algn="l" rtl="0">
              <a:lnSpc>
                <a:spcPct val="85000"/>
              </a:lnSpc>
              <a:spcBef>
                <a:spcPts val="540"/>
              </a:spcBef>
              <a:spcAft>
                <a:spcPts val="0"/>
              </a:spcAft>
              <a:buSzPts val="171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78000" y="857250"/>
            <a:ext cx="6732600" cy="531000"/>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1pPr>
            <a:lvl2pPr marR="0" lvl="1"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2pPr>
            <a:lvl3pPr marR="0" lvl="2"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3pPr>
            <a:lvl4pPr marR="0" lvl="3"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4pPr>
            <a:lvl5pPr marR="0" lvl="4"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5pPr>
            <a:lvl6pPr marR="0" lvl="5"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6pPr>
            <a:lvl7pPr marR="0" lvl="6"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7pPr>
            <a:lvl8pPr marR="0" lvl="7"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8pPr>
            <a:lvl9pPr marR="0" lvl="8" algn="l" rtl="0">
              <a:lnSpc>
                <a:spcPct val="85000"/>
              </a:lnSpc>
              <a:spcBef>
                <a:spcPts val="0"/>
              </a:spcBef>
              <a:spcAft>
                <a:spcPts val="0"/>
              </a:spcAft>
              <a:buSzPts val="1400"/>
              <a:buNone/>
              <a:defRPr sz="28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738312" y="1975246"/>
            <a:ext cx="6735900" cy="2549100"/>
          </a:xfrm>
          <a:prstGeom prst="rect">
            <a:avLst/>
          </a:prstGeom>
          <a:noFill/>
          <a:ln>
            <a:noFill/>
          </a:ln>
        </p:spPr>
        <p:txBody>
          <a:bodyPr spcFirstLastPara="1" wrap="square" lIns="91425" tIns="45700" rIns="91425" bIns="45700" anchor="t" anchorCtr="0"/>
          <a:lstStyle>
            <a:lvl1pPr marL="457200" marR="0" lvl="0" indent="-358140" algn="l" rtl="0">
              <a:lnSpc>
                <a:spcPct val="85000"/>
              </a:lnSpc>
              <a:spcBef>
                <a:spcPts val="1560"/>
              </a:spcBef>
              <a:spcAft>
                <a:spcPts val="0"/>
              </a:spcAft>
              <a:buClr>
                <a:schemeClr val="accent2"/>
              </a:buClr>
              <a:buSzPts val="2040"/>
              <a:buFont typeface="Arimo"/>
              <a:buChar char="="/>
              <a:defRPr sz="2400" b="1" i="0" u="none" strike="noStrike" cap="none">
                <a:solidFill>
                  <a:srgbClr val="4D4D4D"/>
                </a:solidFill>
                <a:latin typeface="Arial Narrow"/>
                <a:ea typeface="Arial Narrow"/>
                <a:cs typeface="Arial Narrow"/>
                <a:sym typeface="Arial Narrow"/>
              </a:defRPr>
            </a:lvl1pPr>
            <a:lvl2pPr marL="914400" marR="0" lvl="1" indent="-355600" algn="l" rtl="0">
              <a:lnSpc>
                <a:spcPct val="85000"/>
              </a:lnSpc>
              <a:spcBef>
                <a:spcPts val="600"/>
              </a:spcBef>
              <a:spcAft>
                <a:spcPts val="0"/>
              </a:spcAft>
              <a:buClr>
                <a:schemeClr val="accent2"/>
              </a:buClr>
              <a:buSzPts val="2000"/>
              <a:buFont typeface="Arial Narrow"/>
              <a:buChar char="–"/>
              <a:defRPr sz="2000" b="0" i="0" u="none" strike="noStrike" cap="none">
                <a:solidFill>
                  <a:srgbClr val="4D4D4D"/>
                </a:solidFill>
                <a:latin typeface="Arial Narrow"/>
                <a:ea typeface="Arial Narrow"/>
                <a:cs typeface="Arial Narrow"/>
                <a:sym typeface="Arial Narrow"/>
              </a:defRPr>
            </a:lvl2pPr>
            <a:lvl3pPr marL="1371600" marR="0" lvl="2" indent="-331469" algn="l" rtl="0">
              <a:lnSpc>
                <a:spcPct val="85000"/>
              </a:lnSpc>
              <a:spcBef>
                <a:spcPts val="540"/>
              </a:spcBef>
              <a:spcAft>
                <a:spcPts val="0"/>
              </a:spcAft>
              <a:buClr>
                <a:schemeClr val="accent2"/>
              </a:buClr>
              <a:buSzPts val="1620"/>
              <a:buFont typeface="Arimo"/>
              <a:buChar char="="/>
              <a:defRPr sz="1800" b="0" i="0" u="none" strike="noStrike" cap="none">
                <a:solidFill>
                  <a:srgbClr val="4D4D4D"/>
                </a:solidFill>
                <a:latin typeface="Arial Narrow"/>
                <a:ea typeface="Arial Narrow"/>
                <a:cs typeface="Arial Narrow"/>
                <a:sym typeface="Arial Narrow"/>
              </a:defRPr>
            </a:lvl3pPr>
            <a:lvl4pPr marL="1828800" marR="0" lvl="3" indent="-228600" algn="l" rtl="0">
              <a:lnSpc>
                <a:spcPct val="85000"/>
              </a:lnSpc>
              <a:spcBef>
                <a:spcPts val="540"/>
              </a:spcBef>
              <a:spcAft>
                <a:spcPts val="0"/>
              </a:spcAft>
              <a:buSzPts val="1400"/>
              <a:buNone/>
              <a:defRPr sz="1800" b="0" i="0" u="none" strike="noStrike" cap="none">
                <a:solidFill>
                  <a:srgbClr val="4D4D4D"/>
                </a:solidFill>
                <a:latin typeface="Arial Narrow"/>
                <a:ea typeface="Arial Narrow"/>
                <a:cs typeface="Arial Narrow"/>
                <a:sym typeface="Arial Narrow"/>
              </a:defRPr>
            </a:lvl4pPr>
            <a:lvl5pPr marL="2286000" marR="0" lvl="4" indent="-337185" algn="l" rtl="0">
              <a:lnSpc>
                <a:spcPct val="85000"/>
              </a:lnSpc>
              <a:spcBef>
                <a:spcPts val="540"/>
              </a:spcBef>
              <a:spcAft>
                <a:spcPts val="0"/>
              </a:spcAft>
              <a:buClr>
                <a:schemeClr val="accent2"/>
              </a:buClr>
              <a:buSzPts val="1710"/>
              <a:buFont typeface="Noto Sans Symbols"/>
              <a:buChar char="●"/>
              <a:defRPr sz="1800" b="0" i="0" u="none" strike="noStrike" cap="none">
                <a:solidFill>
                  <a:srgbClr val="4D4D4D"/>
                </a:solidFill>
                <a:latin typeface="Arial Narrow"/>
                <a:ea typeface="Arial Narrow"/>
                <a:cs typeface="Arial Narrow"/>
                <a:sym typeface="Arial Narrow"/>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Narrow"/>
                <a:ea typeface="Arial Narrow"/>
                <a:cs typeface="Arial Narrow"/>
                <a:sym typeface="Arial Narr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aws.amazon.com/streaming-data/"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elasticsearch-service/what-is-elasticsearch/"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2.png"/><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hyperlink" Target="https://cloud.google.com/natural-language/docs/basics" TargetMode="External"/><Relationship Id="rId7" Type="http://schemas.openxmlformats.org/officeDocument/2006/relationships/hyperlink" Target="https://www.researchgate.net/publication/328905368_Sentiment_Analysis_Tool_on_Cloud_Software_as_a_Service_Mode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cloud.google.com/free/docs/map-aws-google-cloud-platform" TargetMode="External"/><Relationship Id="rId5" Type="http://schemas.openxmlformats.org/officeDocument/2006/relationships/hyperlink" Target="https://towardsdatascience.com/step-by-step-tutorial-pyspark-sentiment-analysis-on-google-dataproc-fef9bef46468" TargetMode="External"/><Relationship Id="rId4" Type="http://schemas.openxmlformats.org/officeDocument/2006/relationships/hyperlink" Target="https://www.deducive.com/blog/2018/6/02/using-r-for-sentiment-analysis-with-aws-comprehend-google-cloud-natural-language-ibm-wat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856025" y="128377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3600"/>
              <a:t>Twitter Sentiment Analysis in AWS and Google Cloud </a:t>
            </a:r>
            <a:endParaRPr/>
          </a:p>
        </p:txBody>
      </p:sp>
      <p:sp>
        <p:nvSpPr>
          <p:cNvPr id="49" name="Google Shape;49;p13"/>
          <p:cNvSpPr txBox="1">
            <a:spLocks noGrp="1"/>
          </p:cNvSpPr>
          <p:nvPr>
            <p:ph type="body" idx="1"/>
          </p:nvPr>
        </p:nvSpPr>
        <p:spPr>
          <a:xfrm>
            <a:off x="3180050" y="2252875"/>
            <a:ext cx="4597500" cy="14655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a:solidFill>
                  <a:srgbClr val="000000"/>
                </a:solidFill>
                <a:latin typeface="Arial"/>
                <a:ea typeface="Arial"/>
                <a:cs typeface="Arial"/>
                <a:sym typeface="Arial"/>
              </a:rPr>
              <a:t>Team Name: Stratosphere</a:t>
            </a:r>
            <a:endParaRPr sz="2000" b="0">
              <a:solidFill>
                <a:srgbClr val="000000"/>
              </a:solidFill>
              <a:latin typeface="Arial"/>
              <a:ea typeface="Arial"/>
              <a:cs typeface="Arial"/>
              <a:sym typeface="Arial"/>
            </a:endParaRPr>
          </a:p>
          <a:p>
            <a:pPr marL="0" lvl="0" indent="0" algn="just" rtl="0">
              <a:lnSpc>
                <a:spcPct val="115000"/>
              </a:lnSpc>
              <a:spcBef>
                <a:spcPts val="400"/>
              </a:spcBef>
              <a:spcAft>
                <a:spcPts val="0"/>
              </a:spcAft>
              <a:buNone/>
            </a:pPr>
            <a:r>
              <a:rPr lang="en" sz="2000" b="0">
                <a:solidFill>
                  <a:srgbClr val="000000"/>
                </a:solidFill>
                <a:latin typeface="Arial"/>
                <a:ea typeface="Arial"/>
                <a:cs typeface="Arial"/>
                <a:sym typeface="Arial"/>
              </a:rPr>
              <a:t>Inchara Raj</a:t>
            </a:r>
            <a:endParaRPr sz="2000" b="0">
              <a:solidFill>
                <a:srgbClr val="000000"/>
              </a:solidFill>
              <a:latin typeface="Arial"/>
              <a:ea typeface="Arial"/>
              <a:cs typeface="Arial"/>
              <a:sym typeface="Arial"/>
            </a:endParaRPr>
          </a:p>
          <a:p>
            <a:pPr marL="0" lvl="0" indent="0" algn="just" rtl="0">
              <a:lnSpc>
                <a:spcPct val="115000"/>
              </a:lnSpc>
              <a:spcBef>
                <a:spcPts val="400"/>
              </a:spcBef>
              <a:spcAft>
                <a:spcPts val="0"/>
              </a:spcAft>
              <a:buNone/>
            </a:pPr>
            <a:r>
              <a:rPr lang="en" sz="2000" b="0">
                <a:solidFill>
                  <a:srgbClr val="000000"/>
                </a:solidFill>
                <a:latin typeface="Arial"/>
                <a:ea typeface="Arial"/>
                <a:cs typeface="Arial"/>
                <a:sym typeface="Arial"/>
              </a:rPr>
              <a:t>Nitya Navali</a:t>
            </a:r>
            <a:endParaRPr sz="2000" b="0">
              <a:solidFill>
                <a:srgbClr val="000000"/>
              </a:solidFill>
              <a:latin typeface="Arial"/>
              <a:ea typeface="Arial"/>
              <a:cs typeface="Arial"/>
              <a:sym typeface="Arial"/>
            </a:endParaRPr>
          </a:p>
          <a:p>
            <a:pPr marL="0" lvl="0" indent="0" algn="just" rtl="0">
              <a:lnSpc>
                <a:spcPct val="115000"/>
              </a:lnSpc>
              <a:spcBef>
                <a:spcPts val="400"/>
              </a:spcBef>
              <a:spcAft>
                <a:spcPts val="0"/>
              </a:spcAft>
              <a:buNone/>
            </a:pPr>
            <a:r>
              <a:rPr lang="en" sz="2000" b="0">
                <a:solidFill>
                  <a:srgbClr val="000000"/>
                </a:solidFill>
                <a:latin typeface="Arial"/>
                <a:ea typeface="Arial"/>
                <a:cs typeface="Arial"/>
                <a:sym typeface="Arial"/>
              </a:rPr>
              <a:t>Priyanka Satish</a:t>
            </a:r>
            <a:endParaRPr sz="2000" b="0">
              <a:solidFill>
                <a:srgbClr val="000000"/>
              </a:solidFill>
              <a:latin typeface="Arial"/>
              <a:ea typeface="Arial"/>
              <a:cs typeface="Arial"/>
              <a:sym typeface="Arial"/>
            </a:endParaRPr>
          </a:p>
          <a:p>
            <a:pPr marL="0" lvl="0" indent="0" algn="just" rtl="0">
              <a:lnSpc>
                <a:spcPct val="115000"/>
              </a:lnSpc>
              <a:spcBef>
                <a:spcPts val="400"/>
              </a:spcBef>
              <a:spcAft>
                <a:spcPts val="0"/>
              </a:spcAft>
              <a:buNone/>
            </a:pPr>
            <a:r>
              <a:rPr lang="en" sz="2000" b="0">
                <a:solidFill>
                  <a:srgbClr val="000000"/>
                </a:solidFill>
                <a:latin typeface="Arial"/>
                <a:ea typeface="Arial"/>
                <a:cs typeface="Arial"/>
                <a:sym typeface="Arial"/>
              </a:rPr>
              <a:t>Suraj Bagaria</a:t>
            </a:r>
            <a:endParaRPr sz="2000" b="0">
              <a:solidFill>
                <a:srgbClr val="000000"/>
              </a:solidFill>
              <a:latin typeface="Arial"/>
              <a:ea typeface="Arial"/>
              <a:cs typeface="Arial"/>
              <a:sym typeface="Arial"/>
            </a:endParaRPr>
          </a:p>
          <a:p>
            <a:pPr marL="0" lvl="0" indent="0" algn="l" rtl="0">
              <a:spcBef>
                <a:spcPts val="1170"/>
              </a:spcBef>
              <a:spcAft>
                <a:spcPts val="0"/>
              </a:spcAft>
              <a:buNone/>
            </a:pPr>
            <a:endParaRPr/>
          </a:p>
        </p:txBody>
      </p:sp>
      <p:pic>
        <p:nvPicPr>
          <p:cNvPr id="50" name="Google Shape;50;p13"/>
          <p:cNvPicPr preferRelativeResize="0"/>
          <p:nvPr/>
        </p:nvPicPr>
        <p:blipFill>
          <a:blip r:embed="rId3">
            <a:alphaModFix/>
          </a:blip>
          <a:stretch>
            <a:fillRect/>
          </a:stretch>
        </p:blipFill>
        <p:spPr>
          <a:xfrm>
            <a:off x="0" y="1549732"/>
            <a:ext cx="3180050" cy="318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1579425" y="857250"/>
            <a:ext cx="69312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Amazon Comprehend</a:t>
            </a:r>
            <a:endParaRPr sz="1800"/>
          </a:p>
        </p:txBody>
      </p:sp>
      <p:graphicFrame>
        <p:nvGraphicFramePr>
          <p:cNvPr id="107" name="Google Shape;107;p22"/>
          <p:cNvGraphicFramePr/>
          <p:nvPr/>
        </p:nvGraphicFramePr>
        <p:xfrm>
          <a:off x="5482925" y="1877275"/>
          <a:ext cx="3000000" cy="3000000"/>
        </p:xfrm>
        <a:graphic>
          <a:graphicData uri="http://schemas.openxmlformats.org/drawingml/2006/table">
            <a:tbl>
              <a:tblPr>
                <a:noFill/>
                <a:tableStyleId>{E7DE6CA8-8030-43FC-96BD-0C79424D4AEE}</a:tableStyleId>
              </a:tblPr>
              <a:tblGrid>
                <a:gridCol w="1495425">
                  <a:extLst>
                    <a:ext uri="{9D8B030D-6E8A-4147-A177-3AD203B41FA5}">
                      <a16:colId xmlns:a16="http://schemas.microsoft.com/office/drawing/2014/main" val="20000"/>
                    </a:ext>
                  </a:extLst>
                </a:gridCol>
                <a:gridCol w="1181100">
                  <a:extLst>
                    <a:ext uri="{9D8B030D-6E8A-4147-A177-3AD203B41FA5}">
                      <a16:colId xmlns:a16="http://schemas.microsoft.com/office/drawing/2014/main" val="20001"/>
                    </a:ext>
                  </a:extLst>
                </a:gridCol>
              </a:tblGrid>
              <a:tr h="200025">
                <a:tc>
                  <a:txBody>
                    <a:bodyPr/>
                    <a:lstStyle/>
                    <a:p>
                      <a:pPr marL="0" lvl="0" indent="0" algn="ctr" rtl="0">
                        <a:lnSpc>
                          <a:spcPct val="115000"/>
                        </a:lnSpc>
                        <a:spcBef>
                          <a:spcPts val="0"/>
                        </a:spcBef>
                        <a:spcAft>
                          <a:spcPts val="0"/>
                        </a:spcAft>
                        <a:buNone/>
                      </a:pPr>
                      <a:r>
                        <a:rPr lang="en" sz="1200">
                          <a:solidFill>
                            <a:srgbClr val="FFFFFF"/>
                          </a:solidFill>
                        </a:rPr>
                        <a:t>AWS Comprehend</a:t>
                      </a:r>
                      <a:endParaRPr sz="1200">
                        <a:solidFill>
                          <a:srgbClr val="FFFFFF"/>
                        </a:solidFill>
                      </a:endParaRPr>
                    </a:p>
                  </a:txBody>
                  <a:tcPr marL="9525" marR="9525" marT="9525" marB="91425" anchor="b">
                    <a:solidFill>
                      <a:srgbClr val="70AD47"/>
                    </a:solidFill>
                  </a:tcPr>
                </a:tc>
                <a:tc>
                  <a:txBody>
                    <a:bodyPr/>
                    <a:lstStyle/>
                    <a:p>
                      <a:pPr marL="0" lvl="0" indent="0" algn="ctr" rtl="0">
                        <a:lnSpc>
                          <a:spcPct val="115000"/>
                        </a:lnSpc>
                        <a:spcBef>
                          <a:spcPts val="0"/>
                        </a:spcBef>
                        <a:spcAft>
                          <a:spcPts val="0"/>
                        </a:spcAft>
                        <a:buNone/>
                      </a:pPr>
                      <a:r>
                        <a:rPr lang="en" sz="1200">
                          <a:solidFill>
                            <a:srgbClr val="FFFFFF"/>
                          </a:solidFill>
                        </a:rPr>
                        <a:t>Count </a:t>
                      </a:r>
                      <a:endParaRPr sz="1200">
                        <a:solidFill>
                          <a:srgbClr val="FFFFFF"/>
                        </a:solidFill>
                      </a:endParaRPr>
                    </a:p>
                  </a:txBody>
                  <a:tcPr marL="9525" marR="9525" marT="9525" marB="91425" anchor="b">
                    <a:solidFill>
                      <a:srgbClr val="70AD47"/>
                    </a:solidFill>
                  </a:tcPr>
                </a:tc>
                <a:extLst>
                  <a:ext uri="{0D108BD9-81ED-4DB2-BD59-A6C34878D82A}">
                    <a16:rowId xmlns:a16="http://schemas.microsoft.com/office/drawing/2014/main" val="10000"/>
                  </a:ext>
                </a:extLst>
              </a:tr>
              <a:tr h="266700">
                <a:tc>
                  <a:txBody>
                    <a:bodyPr/>
                    <a:lstStyle/>
                    <a:p>
                      <a:pPr marL="0" lvl="0" indent="0" algn="ctr" rtl="0">
                        <a:lnSpc>
                          <a:spcPct val="115000"/>
                        </a:lnSpc>
                        <a:spcBef>
                          <a:spcPts val="0"/>
                        </a:spcBef>
                        <a:spcAft>
                          <a:spcPts val="0"/>
                        </a:spcAft>
                        <a:buNone/>
                      </a:pPr>
                      <a:r>
                        <a:rPr lang="en" sz="1200"/>
                        <a:t>Match</a:t>
                      </a:r>
                      <a:endParaRPr sz="1200"/>
                    </a:p>
                  </a:txBody>
                  <a:tcPr marL="9525" marR="9525" marT="9525" marB="91425" anchor="b">
                    <a:solidFill>
                      <a:srgbClr val="B4C6E7"/>
                    </a:solidFill>
                  </a:tcPr>
                </a:tc>
                <a:tc>
                  <a:txBody>
                    <a:bodyPr/>
                    <a:lstStyle/>
                    <a:p>
                      <a:pPr marL="0" lvl="0" indent="0" algn="ctr" rtl="0">
                        <a:lnSpc>
                          <a:spcPct val="115000"/>
                        </a:lnSpc>
                        <a:spcBef>
                          <a:spcPts val="0"/>
                        </a:spcBef>
                        <a:spcAft>
                          <a:spcPts val="0"/>
                        </a:spcAft>
                        <a:buNone/>
                      </a:pPr>
                      <a:r>
                        <a:rPr lang="en" sz="1200"/>
                        <a:t> 8,781 </a:t>
                      </a:r>
                      <a:endParaRPr sz="1200"/>
                    </a:p>
                  </a:txBody>
                  <a:tcPr marL="9525" marR="9525" marT="9525" marB="91425" anchor="b">
                    <a:solidFill>
                      <a:srgbClr val="B4C6E7"/>
                    </a:solidFill>
                  </a:tcPr>
                </a:tc>
                <a:extLst>
                  <a:ext uri="{0D108BD9-81ED-4DB2-BD59-A6C34878D82A}">
                    <a16:rowId xmlns:a16="http://schemas.microsoft.com/office/drawing/2014/main" val="10001"/>
                  </a:ext>
                </a:extLst>
              </a:tr>
              <a:tr h="219075">
                <a:tc>
                  <a:txBody>
                    <a:bodyPr/>
                    <a:lstStyle/>
                    <a:p>
                      <a:pPr marL="0" lvl="0" indent="0" algn="ctr" rtl="0">
                        <a:lnSpc>
                          <a:spcPct val="115000"/>
                        </a:lnSpc>
                        <a:spcBef>
                          <a:spcPts val="0"/>
                        </a:spcBef>
                        <a:spcAft>
                          <a:spcPts val="0"/>
                        </a:spcAft>
                        <a:buNone/>
                      </a:pPr>
                      <a:r>
                        <a:rPr lang="en" sz="1200"/>
                        <a:t>Mismatch</a:t>
                      </a:r>
                      <a:endParaRPr sz="1200"/>
                    </a:p>
                  </a:txBody>
                  <a:tcPr marL="9525" marR="9525" marT="9525" marB="91425" anchor="b">
                    <a:solidFill>
                      <a:srgbClr val="D9E1F2"/>
                    </a:solidFill>
                  </a:tcPr>
                </a:tc>
                <a:tc>
                  <a:txBody>
                    <a:bodyPr/>
                    <a:lstStyle/>
                    <a:p>
                      <a:pPr marL="0" lvl="0" indent="0" algn="ctr" rtl="0">
                        <a:lnSpc>
                          <a:spcPct val="115000"/>
                        </a:lnSpc>
                        <a:spcBef>
                          <a:spcPts val="0"/>
                        </a:spcBef>
                        <a:spcAft>
                          <a:spcPts val="0"/>
                        </a:spcAft>
                        <a:buNone/>
                      </a:pPr>
                      <a:r>
                        <a:rPr lang="en" sz="1200"/>
                        <a:t> 5,859 </a:t>
                      </a:r>
                      <a:endParaRPr sz="1200"/>
                    </a:p>
                  </a:txBody>
                  <a:tcPr marL="9525" marR="9525" marT="9525" marB="91425" anchor="b">
                    <a:solidFill>
                      <a:srgbClr val="D9E1F2"/>
                    </a:solidFill>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200"/>
                        <a:t>Grand Total</a:t>
                      </a:r>
                      <a:endParaRPr sz="1200"/>
                    </a:p>
                  </a:txBody>
                  <a:tcPr marL="9525" marR="9525" marT="9525" marB="91425" anchor="b">
                    <a:solidFill>
                      <a:srgbClr val="B4C6E7"/>
                    </a:solidFill>
                  </a:tcPr>
                </a:tc>
                <a:tc>
                  <a:txBody>
                    <a:bodyPr/>
                    <a:lstStyle/>
                    <a:p>
                      <a:pPr marL="0" lvl="0" indent="0" algn="ctr" rtl="0">
                        <a:lnSpc>
                          <a:spcPct val="115000"/>
                        </a:lnSpc>
                        <a:spcBef>
                          <a:spcPts val="0"/>
                        </a:spcBef>
                        <a:spcAft>
                          <a:spcPts val="0"/>
                        </a:spcAft>
                        <a:buNone/>
                      </a:pPr>
                      <a:r>
                        <a:rPr lang="en" sz="1200"/>
                        <a:t> 14,640 </a:t>
                      </a:r>
                      <a:endParaRPr sz="1200"/>
                    </a:p>
                  </a:txBody>
                  <a:tcPr marL="9525" marR="9525" marT="9525" marB="91425" anchor="b">
                    <a:solidFill>
                      <a:srgbClr val="B4C6E7"/>
                    </a:solidFill>
                  </a:tcPr>
                </a:tc>
                <a:extLst>
                  <a:ext uri="{0D108BD9-81ED-4DB2-BD59-A6C34878D82A}">
                    <a16:rowId xmlns:a16="http://schemas.microsoft.com/office/drawing/2014/main" val="10003"/>
                  </a:ext>
                </a:extLst>
              </a:tr>
            </a:tbl>
          </a:graphicData>
        </a:graphic>
      </p:graphicFrame>
      <p:pic>
        <p:nvPicPr>
          <p:cNvPr id="108" name="Google Shape;108;p22"/>
          <p:cNvPicPr preferRelativeResize="0"/>
          <p:nvPr/>
        </p:nvPicPr>
        <p:blipFill>
          <a:blip r:embed="rId3">
            <a:alphaModFix/>
          </a:blip>
          <a:stretch>
            <a:fillRect/>
          </a:stretch>
        </p:blipFill>
        <p:spPr>
          <a:xfrm>
            <a:off x="1143325" y="1643375"/>
            <a:ext cx="3833925" cy="2710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3"/>
          <p:cNvPicPr preferRelativeResize="0"/>
          <p:nvPr/>
        </p:nvPicPr>
        <p:blipFill>
          <a:blip r:embed="rId3">
            <a:alphaModFix/>
          </a:blip>
          <a:stretch>
            <a:fillRect/>
          </a:stretch>
        </p:blipFill>
        <p:spPr>
          <a:xfrm>
            <a:off x="671925" y="1347350"/>
            <a:ext cx="3814875" cy="2227125"/>
          </a:xfrm>
          <a:prstGeom prst="rect">
            <a:avLst/>
          </a:prstGeom>
          <a:noFill/>
          <a:ln>
            <a:noFill/>
          </a:ln>
        </p:spPr>
      </p:pic>
      <p:pic>
        <p:nvPicPr>
          <p:cNvPr id="114" name="Google Shape;114;p23"/>
          <p:cNvPicPr preferRelativeResize="0"/>
          <p:nvPr/>
        </p:nvPicPr>
        <p:blipFill>
          <a:blip r:embed="rId4">
            <a:alphaModFix/>
          </a:blip>
          <a:stretch>
            <a:fillRect/>
          </a:stretch>
        </p:blipFill>
        <p:spPr>
          <a:xfrm>
            <a:off x="4880250" y="1347350"/>
            <a:ext cx="3704933" cy="222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body" idx="1"/>
          </p:nvPr>
        </p:nvSpPr>
        <p:spPr>
          <a:xfrm>
            <a:off x="919300" y="1207050"/>
            <a:ext cx="7400700" cy="25491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endParaRPr>
              <a:solidFill>
                <a:srgbClr val="000000"/>
              </a:solidFill>
              <a:latin typeface="Arial"/>
              <a:ea typeface="Arial"/>
              <a:cs typeface="Arial"/>
              <a:sym typeface="Arial"/>
            </a:endParaRPr>
          </a:p>
          <a:p>
            <a:pPr marL="0" lvl="0" indent="0" algn="l" rtl="0">
              <a:spcBef>
                <a:spcPts val="1170"/>
              </a:spcBef>
              <a:spcAft>
                <a:spcPts val="0"/>
              </a:spcAft>
              <a:buNone/>
            </a:pPr>
            <a:endParaRPr>
              <a:solidFill>
                <a:srgbClr val="000000"/>
              </a:solidFill>
              <a:latin typeface="Arial"/>
              <a:ea typeface="Arial"/>
              <a:cs typeface="Arial"/>
              <a:sym typeface="Arial"/>
            </a:endParaRPr>
          </a:p>
          <a:p>
            <a:pPr marL="0" lvl="0" indent="0" algn="l" rtl="0">
              <a:spcBef>
                <a:spcPts val="1170"/>
              </a:spcBef>
              <a:spcAft>
                <a:spcPts val="0"/>
              </a:spcAft>
              <a:buNone/>
            </a:pPr>
            <a:endParaRPr>
              <a:solidFill>
                <a:srgbClr val="000000"/>
              </a:solidFill>
              <a:latin typeface="Arial"/>
              <a:ea typeface="Arial"/>
              <a:cs typeface="Arial"/>
              <a:sym typeface="Arial"/>
            </a:endParaRPr>
          </a:p>
          <a:p>
            <a:pPr marL="0" lvl="0" indent="0" algn="l" rtl="0">
              <a:spcBef>
                <a:spcPts val="1170"/>
              </a:spcBef>
              <a:spcAft>
                <a:spcPts val="0"/>
              </a:spcAft>
              <a:buNone/>
            </a:pPr>
            <a:r>
              <a:rPr lang="en">
                <a:solidFill>
                  <a:srgbClr val="000000"/>
                </a:solidFill>
                <a:latin typeface="Arial"/>
                <a:ea typeface="Arial"/>
                <a:cs typeface="Arial"/>
                <a:sym typeface="Arial"/>
              </a:rPr>
              <a:t>Google NLP seems to be more accurate.</a:t>
            </a:r>
            <a:endParaRPr>
              <a:solidFill>
                <a:srgbClr val="000000"/>
              </a:solidFill>
              <a:latin typeface="Arial"/>
              <a:ea typeface="Arial"/>
              <a:cs typeface="Arial"/>
              <a:sym typeface="Arial"/>
            </a:endParaRPr>
          </a:p>
          <a:p>
            <a:pPr marL="0" lvl="0" indent="0" algn="l" rtl="0">
              <a:spcBef>
                <a:spcPts val="1170"/>
              </a:spcBef>
              <a:spcAft>
                <a:spcPts val="0"/>
              </a:spcAft>
              <a:buNone/>
            </a:pPr>
            <a:r>
              <a:rPr lang="en">
                <a:solidFill>
                  <a:srgbClr val="000000"/>
                </a:solidFill>
                <a:latin typeface="Arial"/>
                <a:ea typeface="Arial"/>
                <a:cs typeface="Arial"/>
                <a:sym typeface="Arial"/>
              </a:rPr>
              <a:t>But let’s try with a more structured dataset...</a:t>
            </a:r>
            <a:endParaRPr>
              <a:solidFill>
                <a:srgbClr val="000000"/>
              </a:solidFill>
              <a:latin typeface="Arial"/>
              <a:ea typeface="Arial"/>
              <a:cs typeface="Arial"/>
              <a:sym typeface="Arial"/>
            </a:endParaRPr>
          </a:p>
        </p:txBody>
      </p:sp>
      <p:pic>
        <p:nvPicPr>
          <p:cNvPr id="120" name="Google Shape;120;p24"/>
          <p:cNvPicPr preferRelativeResize="0"/>
          <p:nvPr/>
        </p:nvPicPr>
        <p:blipFill rotWithShape="1">
          <a:blip r:embed="rId3">
            <a:alphaModFix/>
          </a:blip>
          <a:srcRect/>
          <a:stretch/>
        </p:blipFill>
        <p:spPr>
          <a:xfrm>
            <a:off x="3360575" y="1266975"/>
            <a:ext cx="1304800" cy="1304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1575175" y="70210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400"/>
              <a:t>Yelp Dataset</a:t>
            </a:r>
            <a:endParaRPr sz="1400"/>
          </a:p>
        </p:txBody>
      </p:sp>
      <p:pic>
        <p:nvPicPr>
          <p:cNvPr id="126" name="Google Shape;126;p25"/>
          <p:cNvPicPr preferRelativeResize="0"/>
          <p:nvPr/>
        </p:nvPicPr>
        <p:blipFill>
          <a:blip r:embed="rId3">
            <a:alphaModFix/>
          </a:blip>
          <a:stretch>
            <a:fillRect/>
          </a:stretch>
        </p:blipFill>
        <p:spPr>
          <a:xfrm>
            <a:off x="479750" y="1605325"/>
            <a:ext cx="4393576" cy="2665350"/>
          </a:xfrm>
          <a:prstGeom prst="rect">
            <a:avLst/>
          </a:prstGeom>
          <a:noFill/>
          <a:ln>
            <a:noFill/>
          </a:ln>
        </p:spPr>
      </p:pic>
      <p:graphicFrame>
        <p:nvGraphicFramePr>
          <p:cNvPr id="127" name="Google Shape;127;p25"/>
          <p:cNvGraphicFramePr/>
          <p:nvPr/>
        </p:nvGraphicFramePr>
        <p:xfrm>
          <a:off x="5080925" y="2283350"/>
          <a:ext cx="3000000" cy="3000000"/>
        </p:xfrm>
        <a:graphic>
          <a:graphicData uri="http://schemas.openxmlformats.org/drawingml/2006/table">
            <a:tbl>
              <a:tblPr>
                <a:noFill/>
                <a:tableStyleId>{E7DE6CA8-8030-43FC-96BD-0C79424D4AEE}</a:tableStyleId>
              </a:tblPr>
              <a:tblGrid>
                <a:gridCol w="913875">
                  <a:extLst>
                    <a:ext uri="{9D8B030D-6E8A-4147-A177-3AD203B41FA5}">
                      <a16:colId xmlns:a16="http://schemas.microsoft.com/office/drawing/2014/main" val="20000"/>
                    </a:ext>
                  </a:extLst>
                </a:gridCol>
                <a:gridCol w="1681925">
                  <a:extLst>
                    <a:ext uri="{9D8B030D-6E8A-4147-A177-3AD203B41FA5}">
                      <a16:colId xmlns:a16="http://schemas.microsoft.com/office/drawing/2014/main" val="20001"/>
                    </a:ext>
                  </a:extLst>
                </a:gridCol>
                <a:gridCol w="1021075">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 sz="1200" b="1">
                          <a:solidFill>
                            <a:srgbClr val="FFFFFF"/>
                          </a:solidFill>
                        </a:rPr>
                        <a:t>Category</a:t>
                      </a:r>
                      <a:endParaRPr sz="1200" b="1">
                        <a:solidFill>
                          <a:srgbClr val="FFFFFF"/>
                        </a:solidFill>
                      </a:endParaRPr>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tc>
                  <a:txBody>
                    <a:bodyPr/>
                    <a:lstStyle/>
                    <a:p>
                      <a:pPr marL="0" lvl="0" indent="0" algn="ctr" rtl="0">
                        <a:lnSpc>
                          <a:spcPct val="115000"/>
                        </a:lnSpc>
                        <a:spcBef>
                          <a:spcPts val="0"/>
                        </a:spcBef>
                        <a:spcAft>
                          <a:spcPts val="0"/>
                        </a:spcAft>
                        <a:buNone/>
                      </a:pPr>
                      <a:r>
                        <a:rPr lang="en" sz="1200" b="1">
                          <a:solidFill>
                            <a:srgbClr val="FFFFFF"/>
                          </a:solidFill>
                        </a:rPr>
                        <a:t>Google</a:t>
                      </a:r>
                      <a:endParaRPr sz="1200" b="1">
                        <a:solidFill>
                          <a:srgbClr val="FFFFFF"/>
                        </a:solidFill>
                      </a:endParaRPr>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tc>
                  <a:txBody>
                    <a:bodyPr/>
                    <a:lstStyle/>
                    <a:p>
                      <a:pPr marL="0" lvl="0" indent="0" algn="ctr" rtl="0">
                        <a:lnSpc>
                          <a:spcPct val="115000"/>
                        </a:lnSpc>
                        <a:spcBef>
                          <a:spcPts val="0"/>
                        </a:spcBef>
                        <a:spcAft>
                          <a:spcPts val="0"/>
                        </a:spcAft>
                        <a:buNone/>
                      </a:pPr>
                      <a:r>
                        <a:rPr lang="en" sz="1200" b="1">
                          <a:solidFill>
                            <a:srgbClr val="FFFFFF"/>
                          </a:solidFill>
                        </a:rPr>
                        <a:t>Overall Match</a:t>
                      </a:r>
                      <a:endParaRPr sz="1200" b="1">
                        <a:solidFill>
                          <a:srgbClr val="FFFFFF"/>
                        </a:solidFill>
                      </a:endParaRPr>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t>Match</a:t>
                      </a:r>
                      <a:endParaRPr sz="1200"/>
                    </a:p>
                  </a:txBody>
                  <a:tcPr marL="9525" marR="9525" marT="9525" marB="91425" anchor="ctr">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931</a:t>
                      </a:r>
                      <a:endParaRPr sz="1200"/>
                    </a:p>
                  </a:txBody>
                  <a:tcPr marL="9525" marR="9525" marT="9525" marB="91425" anchor="ct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93%</a:t>
                      </a:r>
                      <a:endParaRPr sz="1200"/>
                    </a:p>
                  </a:txBody>
                  <a:tcPr marL="9525" marR="9525" marT="9525" marB="91425" anchor="ctr">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ctr" rtl="0">
                        <a:lnSpc>
                          <a:spcPct val="115000"/>
                        </a:lnSpc>
                        <a:spcBef>
                          <a:spcPts val="0"/>
                        </a:spcBef>
                        <a:spcAft>
                          <a:spcPts val="0"/>
                        </a:spcAft>
                        <a:buNone/>
                      </a:pPr>
                      <a:r>
                        <a:rPr lang="en" sz="1200"/>
                        <a:t>No Match</a:t>
                      </a:r>
                      <a:endParaRPr sz="1200"/>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69</a:t>
                      </a:r>
                      <a:endParaRPr sz="1200"/>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7%</a:t>
                      </a:r>
                      <a:endParaRPr sz="1200"/>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2"/>
                  </a:ext>
                </a:extLst>
              </a:tr>
              <a:tr h="314300">
                <a:tc>
                  <a:txBody>
                    <a:bodyPr/>
                    <a:lstStyle/>
                    <a:p>
                      <a:pPr marL="0" lvl="0" indent="0" algn="ctr" rtl="0">
                        <a:lnSpc>
                          <a:spcPct val="115000"/>
                        </a:lnSpc>
                        <a:spcBef>
                          <a:spcPts val="0"/>
                        </a:spcBef>
                        <a:spcAft>
                          <a:spcPts val="0"/>
                        </a:spcAft>
                        <a:buNone/>
                      </a:pPr>
                      <a:r>
                        <a:rPr lang="en" sz="1200"/>
                        <a:t>Grand Total</a:t>
                      </a:r>
                      <a:endParaRPr sz="1200"/>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1000</a:t>
                      </a:r>
                      <a:endParaRPr sz="1200"/>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6"/>
          <p:cNvPicPr preferRelativeResize="0"/>
          <p:nvPr/>
        </p:nvPicPr>
        <p:blipFill>
          <a:blip r:embed="rId3">
            <a:alphaModFix/>
          </a:blip>
          <a:stretch>
            <a:fillRect/>
          </a:stretch>
        </p:blipFill>
        <p:spPr>
          <a:xfrm>
            <a:off x="398101" y="1301800"/>
            <a:ext cx="4949149" cy="2861225"/>
          </a:xfrm>
          <a:prstGeom prst="rect">
            <a:avLst/>
          </a:prstGeom>
          <a:noFill/>
          <a:ln>
            <a:noFill/>
          </a:ln>
        </p:spPr>
      </p:pic>
      <p:graphicFrame>
        <p:nvGraphicFramePr>
          <p:cNvPr id="133" name="Google Shape;133;p26"/>
          <p:cNvGraphicFramePr/>
          <p:nvPr/>
        </p:nvGraphicFramePr>
        <p:xfrm>
          <a:off x="5566050" y="2109507"/>
          <a:ext cx="3000000" cy="3000000"/>
        </p:xfrm>
        <a:graphic>
          <a:graphicData uri="http://schemas.openxmlformats.org/drawingml/2006/table">
            <a:tbl>
              <a:tblPr>
                <a:noFill/>
                <a:tableStyleId>{E7DE6CA8-8030-43FC-96BD-0C79424D4AEE}</a:tableStyleId>
              </a:tblPr>
              <a:tblGrid>
                <a:gridCol w="940325">
                  <a:extLst>
                    <a:ext uri="{9D8B030D-6E8A-4147-A177-3AD203B41FA5}">
                      <a16:colId xmlns:a16="http://schemas.microsoft.com/office/drawing/2014/main" val="20000"/>
                    </a:ext>
                  </a:extLst>
                </a:gridCol>
                <a:gridCol w="1336650">
                  <a:extLst>
                    <a:ext uri="{9D8B030D-6E8A-4147-A177-3AD203B41FA5}">
                      <a16:colId xmlns:a16="http://schemas.microsoft.com/office/drawing/2014/main" val="20001"/>
                    </a:ext>
                  </a:extLst>
                </a:gridCol>
                <a:gridCol w="1129975">
                  <a:extLst>
                    <a:ext uri="{9D8B030D-6E8A-4147-A177-3AD203B41FA5}">
                      <a16:colId xmlns:a16="http://schemas.microsoft.com/office/drawing/2014/main" val="20002"/>
                    </a:ext>
                  </a:extLst>
                </a:gridCol>
              </a:tblGrid>
              <a:tr h="303925">
                <a:tc>
                  <a:txBody>
                    <a:bodyPr/>
                    <a:lstStyle/>
                    <a:p>
                      <a:pPr marL="0" lvl="0" indent="0" algn="ctr" rtl="0">
                        <a:lnSpc>
                          <a:spcPct val="115000"/>
                        </a:lnSpc>
                        <a:spcBef>
                          <a:spcPts val="0"/>
                        </a:spcBef>
                        <a:spcAft>
                          <a:spcPts val="0"/>
                        </a:spcAft>
                        <a:buNone/>
                      </a:pPr>
                      <a:r>
                        <a:rPr lang="en" sz="1200" b="1">
                          <a:solidFill>
                            <a:srgbClr val="FFFFFF"/>
                          </a:solidFill>
                        </a:rPr>
                        <a:t>Column1</a:t>
                      </a:r>
                      <a:endParaRPr sz="1200" b="1">
                        <a:solidFill>
                          <a:srgbClr val="FFFFFF"/>
                        </a:solidFill>
                      </a:endParaRPr>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tc>
                  <a:txBody>
                    <a:bodyPr/>
                    <a:lstStyle/>
                    <a:p>
                      <a:pPr marL="0" lvl="0" indent="0" algn="ctr" rtl="0">
                        <a:lnSpc>
                          <a:spcPct val="115000"/>
                        </a:lnSpc>
                        <a:spcBef>
                          <a:spcPts val="0"/>
                        </a:spcBef>
                        <a:spcAft>
                          <a:spcPts val="0"/>
                        </a:spcAft>
                        <a:buNone/>
                      </a:pPr>
                      <a:r>
                        <a:rPr lang="en" sz="1200" b="1">
                          <a:solidFill>
                            <a:srgbClr val="FFFFFF"/>
                          </a:solidFill>
                        </a:rPr>
                        <a:t>AWS</a:t>
                      </a:r>
                      <a:endParaRPr sz="1200" b="1">
                        <a:solidFill>
                          <a:srgbClr val="FFFFFF"/>
                        </a:solidFill>
                      </a:endParaRPr>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tc>
                  <a:txBody>
                    <a:bodyPr/>
                    <a:lstStyle/>
                    <a:p>
                      <a:pPr marL="0" lvl="0" indent="0" algn="ctr" rtl="0">
                        <a:lnSpc>
                          <a:spcPct val="115000"/>
                        </a:lnSpc>
                        <a:spcBef>
                          <a:spcPts val="0"/>
                        </a:spcBef>
                        <a:spcAft>
                          <a:spcPts val="0"/>
                        </a:spcAft>
                        <a:buNone/>
                      </a:pPr>
                      <a:r>
                        <a:rPr lang="en" sz="1200" b="1">
                          <a:solidFill>
                            <a:srgbClr val="FFFFFF"/>
                          </a:solidFill>
                        </a:rPr>
                        <a:t>Overall Match</a:t>
                      </a:r>
                      <a:endParaRPr sz="1200" b="1">
                        <a:solidFill>
                          <a:srgbClr val="FFFFFF"/>
                        </a:solidFill>
                      </a:endParaRPr>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solidFill>
                      <a:srgbClr val="ED7D31"/>
                    </a:solidFill>
                  </a:tcPr>
                </a:tc>
                <a:extLst>
                  <a:ext uri="{0D108BD9-81ED-4DB2-BD59-A6C34878D82A}">
                    <a16:rowId xmlns:a16="http://schemas.microsoft.com/office/drawing/2014/main" val="10000"/>
                  </a:ext>
                </a:extLst>
              </a:tr>
              <a:tr h="303925">
                <a:tc>
                  <a:txBody>
                    <a:bodyPr/>
                    <a:lstStyle/>
                    <a:p>
                      <a:pPr marL="0" lvl="0" indent="0" algn="ctr" rtl="0">
                        <a:lnSpc>
                          <a:spcPct val="115000"/>
                        </a:lnSpc>
                        <a:spcBef>
                          <a:spcPts val="0"/>
                        </a:spcBef>
                        <a:spcAft>
                          <a:spcPts val="0"/>
                        </a:spcAft>
                        <a:buNone/>
                      </a:pPr>
                      <a:r>
                        <a:rPr lang="en" sz="1200"/>
                        <a:t>Match</a:t>
                      </a:r>
                      <a:endParaRPr sz="1200"/>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784</a:t>
                      </a:r>
                      <a:endParaRPr sz="1200"/>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78%</a:t>
                      </a:r>
                      <a:endParaRPr sz="1200"/>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1"/>
                  </a:ext>
                </a:extLst>
              </a:tr>
              <a:tr h="303925">
                <a:tc>
                  <a:txBody>
                    <a:bodyPr/>
                    <a:lstStyle/>
                    <a:p>
                      <a:pPr marL="0" lvl="0" indent="0" algn="ctr" rtl="0">
                        <a:lnSpc>
                          <a:spcPct val="115000"/>
                        </a:lnSpc>
                        <a:spcBef>
                          <a:spcPts val="0"/>
                        </a:spcBef>
                        <a:spcAft>
                          <a:spcPts val="0"/>
                        </a:spcAft>
                        <a:buNone/>
                      </a:pPr>
                      <a:r>
                        <a:rPr lang="en" sz="1200"/>
                        <a:t>No Match</a:t>
                      </a:r>
                      <a:endParaRPr sz="1200"/>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216</a:t>
                      </a:r>
                      <a:endParaRPr sz="1200"/>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22%</a:t>
                      </a:r>
                      <a:endParaRPr sz="1200"/>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2"/>
                  </a:ext>
                </a:extLst>
              </a:tr>
              <a:tr h="226450">
                <a:tc>
                  <a:txBody>
                    <a:bodyPr/>
                    <a:lstStyle/>
                    <a:p>
                      <a:pPr marL="0" lvl="0" indent="0" algn="ctr" rtl="0">
                        <a:lnSpc>
                          <a:spcPct val="115000"/>
                        </a:lnSpc>
                        <a:spcBef>
                          <a:spcPts val="0"/>
                        </a:spcBef>
                        <a:spcAft>
                          <a:spcPts val="0"/>
                        </a:spcAft>
                        <a:buNone/>
                      </a:pPr>
                      <a:r>
                        <a:rPr lang="en" sz="1200"/>
                        <a:t>Grand Total</a:t>
                      </a:r>
                      <a:endParaRPr sz="1200"/>
                    </a:p>
                  </a:txBody>
                  <a:tcPr marL="9525" marR="9525" marT="9525" marB="91425" anchor="b">
                    <a:lnL w="6350" cap="flat" cmpd="sng">
                      <a:solidFill>
                        <a:srgbClr val="ED7D31"/>
                      </a:solidFill>
                      <a:prstDash val="solid"/>
                      <a:round/>
                      <a:headEnd type="none" w="sm" len="sm"/>
                      <a:tailEnd type="none" w="sm" len="sm"/>
                    </a:lnL>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1000</a:t>
                      </a:r>
                      <a:endParaRPr sz="1200"/>
                    </a:p>
                  </a:txBody>
                  <a:tcPr marL="9525" marR="9525" marT="9525" marB="91425" anchor="b">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R w="6350" cap="flat" cmpd="sng">
                      <a:solidFill>
                        <a:srgbClr val="ED7D31"/>
                      </a:solidFill>
                      <a:prstDash val="solid"/>
                      <a:round/>
                      <a:headEnd type="none" w="sm" len="sm"/>
                      <a:tailEnd type="none" w="sm" len="sm"/>
                    </a:lnR>
                    <a:lnT w="6350" cap="flat" cmpd="sng">
                      <a:solidFill>
                        <a:srgbClr val="ED7D31"/>
                      </a:solidFill>
                      <a:prstDash val="solid"/>
                      <a:round/>
                      <a:headEnd type="none" w="sm" len="sm"/>
                      <a:tailEnd type="none" w="sm" len="sm"/>
                    </a:lnT>
                    <a:lnB w="6350" cap="flat" cmpd="sng">
                      <a:solidFill>
                        <a:srgbClr val="ED7D3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graphicFrame>
        <p:nvGraphicFramePr>
          <p:cNvPr id="138" name="Google Shape;138;p27"/>
          <p:cNvGraphicFramePr/>
          <p:nvPr/>
        </p:nvGraphicFramePr>
        <p:xfrm>
          <a:off x="568825" y="1300325"/>
          <a:ext cx="3000000" cy="3000000"/>
        </p:xfrm>
        <a:graphic>
          <a:graphicData uri="http://schemas.openxmlformats.org/drawingml/2006/table">
            <a:tbl>
              <a:tblPr>
                <a:noFill/>
                <a:tableStyleId>{40E726A8-743A-4556-B302-81BE2772472C}</a:tableStyleId>
              </a:tblPr>
              <a:tblGrid>
                <a:gridCol w="4081375">
                  <a:extLst>
                    <a:ext uri="{9D8B030D-6E8A-4147-A177-3AD203B41FA5}">
                      <a16:colId xmlns:a16="http://schemas.microsoft.com/office/drawing/2014/main" val="20000"/>
                    </a:ext>
                  </a:extLst>
                </a:gridCol>
                <a:gridCol w="1218300">
                  <a:extLst>
                    <a:ext uri="{9D8B030D-6E8A-4147-A177-3AD203B41FA5}">
                      <a16:colId xmlns:a16="http://schemas.microsoft.com/office/drawing/2014/main" val="20001"/>
                    </a:ext>
                  </a:extLst>
                </a:gridCol>
                <a:gridCol w="1218300">
                  <a:extLst>
                    <a:ext uri="{9D8B030D-6E8A-4147-A177-3AD203B41FA5}">
                      <a16:colId xmlns:a16="http://schemas.microsoft.com/office/drawing/2014/main" val="20002"/>
                    </a:ext>
                  </a:extLst>
                </a:gridCol>
                <a:gridCol w="1218300">
                  <a:extLst>
                    <a:ext uri="{9D8B030D-6E8A-4147-A177-3AD203B41FA5}">
                      <a16:colId xmlns:a16="http://schemas.microsoft.com/office/drawing/2014/main" val="20003"/>
                    </a:ext>
                  </a:extLst>
                </a:gridCol>
              </a:tblGrid>
              <a:tr h="606250">
                <a:tc>
                  <a:txBody>
                    <a:bodyPr/>
                    <a:lstStyle/>
                    <a:p>
                      <a:pPr marL="0" lvl="0" indent="0" algn="l" rtl="0">
                        <a:spcBef>
                          <a:spcPts val="0"/>
                        </a:spcBef>
                        <a:spcAft>
                          <a:spcPts val="0"/>
                        </a:spcAft>
                        <a:buNone/>
                      </a:pPr>
                      <a:r>
                        <a:rPr lang="en" sz="1200" b="1"/>
                        <a:t>Tweets</a:t>
                      </a:r>
                      <a:endParaRPr sz="1200" b="1"/>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Sentiment</a:t>
                      </a:r>
                      <a:endParaRPr sz="1200" b="1"/>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Google Sentiment</a:t>
                      </a:r>
                      <a:endParaRPr sz="1200" b="1"/>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AWS sentiment</a:t>
                      </a:r>
                      <a:endParaRPr sz="1200" b="1"/>
                    </a:p>
                  </a:txBody>
                  <a:tcPr marL="91425" marR="91425" marT="91425" marB="91425">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54400">
                <a:tc>
                  <a:txBody>
                    <a:bodyPr/>
                    <a:lstStyle/>
                    <a:p>
                      <a:pPr marL="0" lvl="0" indent="0" algn="l" rtl="0">
                        <a:spcBef>
                          <a:spcPts val="0"/>
                        </a:spcBef>
                        <a:spcAft>
                          <a:spcPts val="0"/>
                        </a:spcAft>
                        <a:buNone/>
                      </a:pPr>
                      <a:r>
                        <a:rPr lang="en" sz="1200"/>
                        <a:t>I was shocked because no signs indicate cash only.</a:t>
                      </a:r>
                      <a:endParaRPr sz="1200"/>
                    </a:p>
                  </a:txBody>
                  <a:tcPr marL="9525" marR="9525" marT="95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a:t>NEGATIVE</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D08E"/>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4CCCC"/>
                    </a:solidFill>
                  </a:tcPr>
                </a:tc>
                <a:extLst>
                  <a:ext uri="{0D108BD9-81ED-4DB2-BD59-A6C34878D82A}">
                    <a16:rowId xmlns:a16="http://schemas.microsoft.com/office/drawing/2014/main" val="10001"/>
                  </a:ext>
                </a:extLst>
              </a:tr>
              <a:tr h="538275">
                <a:tc>
                  <a:txBody>
                    <a:bodyPr/>
                    <a:lstStyle/>
                    <a:p>
                      <a:pPr marL="0" lvl="0" indent="0" algn="l" rtl="0">
                        <a:spcBef>
                          <a:spcPts val="0"/>
                        </a:spcBef>
                        <a:spcAft>
                          <a:spcPts val="0"/>
                        </a:spcAft>
                        <a:buNone/>
                      </a:pPr>
                      <a:r>
                        <a:rPr lang="en" sz="1200"/>
                        <a:t>At least think to refill my water before I struggle to wave you over for 10 minutes.</a:t>
                      </a:r>
                      <a:endParaRPr sz="1200"/>
                    </a:p>
                  </a:txBody>
                  <a:tcPr marL="9525" marR="9525" marT="95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a:t>NEGATIVE</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D08E"/>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538275">
                <a:tc>
                  <a:txBody>
                    <a:bodyPr/>
                    <a:lstStyle/>
                    <a:p>
                      <a:pPr marL="0" lvl="0" indent="0" algn="l" rtl="0">
                        <a:spcBef>
                          <a:spcPts val="0"/>
                        </a:spcBef>
                        <a:spcAft>
                          <a:spcPts val="0"/>
                        </a:spcAft>
                        <a:buNone/>
                      </a:pPr>
                      <a:r>
                        <a:rPr lang="en" sz="1200"/>
                        <a:t>This place is a jewel in Las Vegas, and exactly what I've been hoping to find in nearly ten years living here.</a:t>
                      </a:r>
                      <a:endParaRPr sz="1200"/>
                    </a:p>
                  </a:txBody>
                  <a:tcPr marL="9525" marR="9525" marT="95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DDEBF7"/>
                    </a:solidFill>
                  </a:tcPr>
                </a:tc>
                <a:tc>
                  <a:txBody>
                    <a:bodyPr/>
                    <a:lstStyle/>
                    <a:p>
                      <a:pPr marL="0" lvl="0" indent="0" algn="l" rtl="0">
                        <a:spcBef>
                          <a:spcPts val="0"/>
                        </a:spcBef>
                        <a:spcAft>
                          <a:spcPts val="0"/>
                        </a:spcAft>
                        <a:buNone/>
                      </a:pPr>
                      <a:r>
                        <a:rPr lang="en"/>
                        <a:t>POSITIVE</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D08E"/>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510775">
                <a:tc>
                  <a:txBody>
                    <a:bodyPr/>
                    <a:lstStyle/>
                    <a:p>
                      <a:pPr marL="0" lvl="0" indent="0" algn="l" rtl="0">
                        <a:spcBef>
                          <a:spcPts val="0"/>
                        </a:spcBef>
                        <a:spcAft>
                          <a:spcPts val="0"/>
                        </a:spcAft>
                        <a:buNone/>
                      </a:pPr>
                      <a:r>
                        <a:rPr lang="en" sz="1200"/>
                        <a:t>We were promptly greeted and seated.</a:t>
                      </a:r>
                      <a:endParaRPr sz="1200"/>
                    </a:p>
                  </a:txBody>
                  <a:tcPr marL="9525" marR="9525" marT="95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a:t>POSITIVE</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                                                                                      </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 </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A9D08E"/>
                    </a:solidFill>
                  </a:tcPr>
                </a:tc>
                <a:tc>
                  <a:txBody>
                    <a:bodyPr/>
                    <a:lstStyle/>
                    <a:p>
                      <a:pPr marL="0" lvl="0" indent="0" algn="ctr" rtl="0">
                        <a:spcBef>
                          <a:spcPts val="0"/>
                        </a:spcBef>
                        <a:spcAft>
                          <a:spcPts val="0"/>
                        </a:spcAft>
                        <a:buNone/>
                      </a:pPr>
                      <a:r>
                        <a:rPr lang="en"/>
                        <a:t>NEUTRAL</a:t>
                      </a:r>
                      <a:endParaRPr/>
                    </a:p>
                    <a:p>
                      <a:pPr marL="0" lvl="0" indent="0" algn="ctr" rtl="0">
                        <a:spcBef>
                          <a:spcPts val="0"/>
                        </a:spcBef>
                        <a:spcAft>
                          <a:spcPts val="0"/>
                        </a:spcAft>
                        <a:buNone/>
                      </a:pPr>
                      <a:r>
                        <a:rPr lang="en"/>
                        <a:t>❌</a:t>
                      </a:r>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4CC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body" idx="1"/>
          </p:nvPr>
        </p:nvSpPr>
        <p:spPr>
          <a:xfrm>
            <a:off x="1037799" y="1570025"/>
            <a:ext cx="7534800" cy="25491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endParaRPr>
              <a:solidFill>
                <a:srgbClr val="000000"/>
              </a:solidFill>
              <a:latin typeface="Arial"/>
              <a:ea typeface="Arial"/>
              <a:cs typeface="Arial"/>
              <a:sym typeface="Arial"/>
            </a:endParaRPr>
          </a:p>
          <a:p>
            <a:pPr marL="0" lvl="0" indent="0" algn="l" rtl="0">
              <a:spcBef>
                <a:spcPts val="1170"/>
              </a:spcBef>
              <a:spcAft>
                <a:spcPts val="0"/>
              </a:spcAft>
              <a:buNone/>
            </a:pPr>
            <a:r>
              <a:rPr lang="en">
                <a:solidFill>
                  <a:srgbClr val="000000"/>
                </a:solidFill>
                <a:latin typeface="Arial"/>
                <a:ea typeface="Arial"/>
                <a:cs typeface="Arial"/>
                <a:sym typeface="Arial"/>
              </a:rPr>
              <a:t>Google NLP is better in terms of accuracy in case of structured data too…..</a:t>
            </a:r>
            <a:endParaRPr>
              <a:solidFill>
                <a:srgbClr val="000000"/>
              </a:solidFill>
              <a:latin typeface="Arial"/>
              <a:ea typeface="Arial"/>
              <a:cs typeface="Arial"/>
              <a:sym typeface="Arial"/>
            </a:endParaRPr>
          </a:p>
          <a:p>
            <a:pPr marL="0" lvl="0" indent="0" algn="l" rtl="0">
              <a:spcBef>
                <a:spcPts val="1170"/>
              </a:spcBef>
              <a:spcAft>
                <a:spcPts val="0"/>
              </a:spcAft>
              <a:buNone/>
            </a:pPr>
            <a:r>
              <a:rPr lang="en">
                <a:solidFill>
                  <a:srgbClr val="000000"/>
                </a:solidFill>
                <a:latin typeface="Arial"/>
                <a:ea typeface="Arial"/>
                <a:cs typeface="Arial"/>
                <a:sym typeface="Arial"/>
              </a:rPr>
              <a:t>How well can it understand sarcastic statements?</a:t>
            </a:r>
            <a:endParaRPr>
              <a:solidFill>
                <a:srgbClr val="000000"/>
              </a:solidFill>
              <a:latin typeface="Arial"/>
              <a:ea typeface="Arial"/>
              <a:cs typeface="Arial"/>
              <a:sym typeface="Arial"/>
            </a:endParaRPr>
          </a:p>
        </p:txBody>
      </p:sp>
      <p:pic>
        <p:nvPicPr>
          <p:cNvPr id="144" name="Google Shape;144;p28"/>
          <p:cNvPicPr preferRelativeResize="0"/>
          <p:nvPr/>
        </p:nvPicPr>
        <p:blipFill rotWithShape="1">
          <a:blip r:embed="rId3">
            <a:alphaModFix/>
          </a:blip>
          <a:srcRect/>
          <a:stretch/>
        </p:blipFill>
        <p:spPr>
          <a:xfrm>
            <a:off x="3699375" y="962200"/>
            <a:ext cx="1178650" cy="1178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1571075" y="81290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Apple Product/Service tweets </a:t>
            </a:r>
            <a:endParaRPr/>
          </a:p>
        </p:txBody>
      </p:sp>
      <p:pic>
        <p:nvPicPr>
          <p:cNvPr id="150" name="Google Shape;150;p29"/>
          <p:cNvPicPr preferRelativeResize="0"/>
          <p:nvPr/>
        </p:nvPicPr>
        <p:blipFill>
          <a:blip r:embed="rId3">
            <a:alphaModFix/>
          </a:blip>
          <a:stretch>
            <a:fillRect/>
          </a:stretch>
        </p:blipFill>
        <p:spPr>
          <a:xfrm>
            <a:off x="2209549" y="1616100"/>
            <a:ext cx="4724900" cy="282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339450" y="1638275"/>
            <a:ext cx="3983475" cy="2351825"/>
          </a:xfrm>
          <a:prstGeom prst="rect">
            <a:avLst/>
          </a:prstGeom>
          <a:noFill/>
          <a:ln>
            <a:noFill/>
          </a:ln>
        </p:spPr>
      </p:pic>
      <p:sp>
        <p:nvSpPr>
          <p:cNvPr id="156" name="Google Shape;156;p30"/>
          <p:cNvSpPr txBox="1"/>
          <p:nvPr/>
        </p:nvSpPr>
        <p:spPr>
          <a:xfrm>
            <a:off x="1705150" y="859200"/>
            <a:ext cx="8260800" cy="16002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sz="1800" b="1"/>
              <a:t>Results of Product/Service tweets</a:t>
            </a:r>
            <a:endParaRPr sz="1800"/>
          </a:p>
        </p:txBody>
      </p:sp>
      <p:pic>
        <p:nvPicPr>
          <p:cNvPr id="157" name="Google Shape;157;p30"/>
          <p:cNvPicPr preferRelativeResize="0"/>
          <p:nvPr/>
        </p:nvPicPr>
        <p:blipFill>
          <a:blip r:embed="rId4">
            <a:alphaModFix/>
          </a:blip>
          <a:stretch>
            <a:fillRect/>
          </a:stretch>
        </p:blipFill>
        <p:spPr>
          <a:xfrm>
            <a:off x="4572000" y="1638275"/>
            <a:ext cx="4156375" cy="235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1572500" y="63962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Where did google fail in this case?</a:t>
            </a:r>
            <a:endParaRPr sz="1800"/>
          </a:p>
        </p:txBody>
      </p:sp>
      <p:graphicFrame>
        <p:nvGraphicFramePr>
          <p:cNvPr id="163" name="Google Shape;163;p31"/>
          <p:cNvGraphicFramePr/>
          <p:nvPr/>
        </p:nvGraphicFramePr>
        <p:xfrm>
          <a:off x="568825" y="1300325"/>
          <a:ext cx="3000000" cy="3000000"/>
        </p:xfrm>
        <a:graphic>
          <a:graphicData uri="http://schemas.openxmlformats.org/drawingml/2006/table">
            <a:tbl>
              <a:tblPr>
                <a:noFill/>
                <a:tableStyleId>{40E726A8-743A-4556-B302-81BE2772472C}</a:tableStyleId>
              </a:tblPr>
              <a:tblGrid>
                <a:gridCol w="4081375">
                  <a:extLst>
                    <a:ext uri="{9D8B030D-6E8A-4147-A177-3AD203B41FA5}">
                      <a16:colId xmlns:a16="http://schemas.microsoft.com/office/drawing/2014/main" val="20000"/>
                    </a:ext>
                  </a:extLst>
                </a:gridCol>
                <a:gridCol w="1218300">
                  <a:extLst>
                    <a:ext uri="{9D8B030D-6E8A-4147-A177-3AD203B41FA5}">
                      <a16:colId xmlns:a16="http://schemas.microsoft.com/office/drawing/2014/main" val="20001"/>
                    </a:ext>
                  </a:extLst>
                </a:gridCol>
                <a:gridCol w="1218300">
                  <a:extLst>
                    <a:ext uri="{9D8B030D-6E8A-4147-A177-3AD203B41FA5}">
                      <a16:colId xmlns:a16="http://schemas.microsoft.com/office/drawing/2014/main" val="20002"/>
                    </a:ext>
                  </a:extLst>
                </a:gridCol>
                <a:gridCol w="1218300">
                  <a:extLst>
                    <a:ext uri="{9D8B030D-6E8A-4147-A177-3AD203B41FA5}">
                      <a16:colId xmlns:a16="http://schemas.microsoft.com/office/drawing/2014/main" val="20003"/>
                    </a:ext>
                  </a:extLst>
                </a:gridCol>
              </a:tblGrid>
              <a:tr h="606250">
                <a:tc>
                  <a:txBody>
                    <a:bodyPr/>
                    <a:lstStyle/>
                    <a:p>
                      <a:pPr marL="0" lvl="0" indent="0" algn="l" rtl="0">
                        <a:spcBef>
                          <a:spcPts val="0"/>
                        </a:spcBef>
                        <a:spcAft>
                          <a:spcPts val="0"/>
                        </a:spcAft>
                        <a:buNone/>
                      </a:pPr>
                      <a:r>
                        <a:rPr lang="en" sz="1200" b="1"/>
                        <a:t>Sarcastic Tweets</a:t>
                      </a:r>
                      <a:endParaRPr sz="1200" b="1"/>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Sentiment</a:t>
                      </a:r>
                      <a:endParaRPr sz="1200" b="1"/>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Google Sentiment</a:t>
                      </a:r>
                      <a:endParaRPr sz="1200" b="1"/>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l" rtl="0">
                        <a:spcBef>
                          <a:spcPts val="0"/>
                        </a:spcBef>
                        <a:spcAft>
                          <a:spcPts val="0"/>
                        </a:spcAft>
                        <a:buNone/>
                      </a:pPr>
                      <a:r>
                        <a:rPr lang="en" sz="1200" b="1"/>
                        <a:t>AWS sentiment</a:t>
                      </a:r>
                      <a:endParaRPr sz="1200" b="1"/>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554400">
                <a:tc>
                  <a:txBody>
                    <a:bodyPr/>
                    <a:lstStyle/>
                    <a:p>
                      <a:pPr marL="0" lvl="0" indent="0" algn="l" rtl="0">
                        <a:spcBef>
                          <a:spcPts val="0"/>
                        </a:spcBef>
                        <a:spcAft>
                          <a:spcPts val="0"/>
                        </a:spcAft>
                        <a:buNone/>
                      </a:pPr>
                      <a:r>
                        <a:rPr lang="en"/>
                        <a:t>@sxsw I hope this year's festival isn't as  crazy as this year's iPhone app. #sxsw</a:t>
                      </a:r>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a:t>NEGATIVE</a:t>
                      </a:r>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A9D08E"/>
                    </a:solidFill>
                  </a:tcPr>
                </a:tc>
                <a:extLst>
                  <a:ext uri="{0D108BD9-81ED-4DB2-BD59-A6C34878D82A}">
                    <a16:rowId xmlns:a16="http://schemas.microsoft.com/office/drawing/2014/main" val="10001"/>
                  </a:ext>
                </a:extLst>
              </a:tr>
              <a:tr h="538275">
                <a:tc>
                  <a:txBody>
                    <a:bodyPr/>
                    <a:lstStyle/>
                    <a:p>
                      <a:pPr marL="0" lvl="0" indent="0" algn="l" rtl="0">
                        <a:spcBef>
                          <a:spcPts val="0"/>
                        </a:spcBef>
                        <a:spcAft>
                          <a:spcPts val="0"/>
                        </a:spcAft>
                        <a:buNone/>
                      </a:pPr>
                      <a:r>
                        <a:rPr lang="en"/>
                        <a:t>   Attending @mention iPad design headaches</a:t>
                      </a:r>
                      <a:endParaRPr/>
                    </a:p>
                    <a:p>
                      <a:pPr marL="0" lvl="0" indent="0" algn="l" rtl="0">
                        <a:spcBef>
                          <a:spcPts val="0"/>
                        </a:spcBef>
                        <a:spcAft>
                          <a:spcPts val="0"/>
                        </a:spcAft>
                        <a:buNone/>
                      </a:pPr>
                      <a:r>
                        <a:rPr lang="en"/>
                        <a:t>   #sxsw </a:t>
                      </a:r>
                      <a:endParaRPr/>
                    </a:p>
                  </a:txBody>
                  <a:tcPr marL="9525" marR="9525" marT="9525" marB="91425" anchor="b">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t>NEGATIVE</a:t>
                      </a:r>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A9D08E"/>
                    </a:solidFill>
                  </a:tcPr>
                </a:tc>
                <a:extLst>
                  <a:ext uri="{0D108BD9-81ED-4DB2-BD59-A6C34878D82A}">
                    <a16:rowId xmlns:a16="http://schemas.microsoft.com/office/drawing/2014/main" val="10002"/>
                  </a:ext>
                </a:extLst>
              </a:tr>
              <a:tr h="538275">
                <a:tc>
                  <a:txBody>
                    <a:bodyPr/>
                    <a:lstStyle/>
                    <a:p>
                      <a:pPr marL="0" lvl="0" indent="0" algn="l" rtl="0">
                        <a:spcBef>
                          <a:spcPts val="0"/>
                        </a:spcBef>
                        <a:spcAft>
                          <a:spcPts val="0"/>
                        </a:spcAft>
                        <a:buNone/>
                      </a:pPr>
                      <a:r>
                        <a:rPr lang="en"/>
                        <a:t>  The  iPhone app is mocking me. Like I have the                                                                                                </a:t>
                      </a:r>
                      <a:endParaRPr/>
                    </a:p>
                    <a:p>
                      <a:pPr marL="0" lvl="0" indent="0" algn="l" rtl="0">
                        <a:spcBef>
                          <a:spcPts val="0"/>
                        </a:spcBef>
                        <a:spcAft>
                          <a:spcPts val="0"/>
                        </a:spcAft>
                        <a:buNone/>
                      </a:pPr>
                      <a:r>
                        <a:rPr lang="en"/>
                        <a:t>   money to be there - COME ON.</a:t>
                      </a:r>
                      <a:endParaRPr/>
                    </a:p>
                  </a:txBody>
                  <a:tcPr marL="9525" marR="9525" marT="9525" marB="91425" anchor="b">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a:t>NEGATIVE</a:t>
                      </a:r>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NEUTRAL❌</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a:t>✅</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A9D08E"/>
                    </a:solidFill>
                  </a:tcPr>
                </a:tc>
                <a:extLst>
                  <a:ext uri="{0D108BD9-81ED-4DB2-BD59-A6C34878D82A}">
                    <a16:rowId xmlns:a16="http://schemas.microsoft.com/office/drawing/2014/main" val="10003"/>
                  </a:ext>
                </a:extLst>
              </a:tr>
              <a:tr h="538275">
                <a:tc>
                  <a:txBody>
                    <a:bodyPr/>
                    <a:lstStyle/>
                    <a:p>
                      <a:pPr marL="0" lvl="0" indent="0" algn="l" rtl="0">
                        <a:spcBef>
                          <a:spcPts val="0"/>
                        </a:spcBef>
                        <a:spcAft>
                          <a:spcPts val="0"/>
                        </a:spcAft>
                        <a:buNone/>
                      </a:pPr>
                      <a:r>
                        <a:rPr lang="en"/>
                        <a:t>   It's not all Apple love here at #sxsw. Heard quite</a:t>
                      </a:r>
                      <a:endParaRPr/>
                    </a:p>
                    <a:p>
                      <a:pPr marL="0" lvl="0" indent="0" algn="l" rtl="0">
                        <a:spcBef>
                          <a:spcPts val="0"/>
                        </a:spcBef>
                        <a:spcAft>
                          <a:spcPts val="0"/>
                        </a:spcAft>
                        <a:buNone/>
                      </a:pPr>
                      <a:r>
                        <a:rPr lang="en"/>
                        <a:t>   a bit of grumbling about holding back features</a:t>
                      </a:r>
                      <a:endParaRPr/>
                    </a:p>
                    <a:p>
                      <a:pPr marL="0" lvl="0" indent="0" algn="l" rtl="0">
                        <a:spcBef>
                          <a:spcPts val="0"/>
                        </a:spcBef>
                        <a:spcAft>
                          <a:spcPts val="0"/>
                        </a:spcAft>
                        <a:buNone/>
                      </a:pPr>
                      <a:r>
                        <a:rPr lang="en"/>
                        <a:t>   on iPad 1 so people would have to buy v2.</a:t>
                      </a:r>
                      <a:endParaRPr/>
                    </a:p>
                  </a:txBody>
                  <a:tcPr marL="9525" marR="9525" marT="9525" marB="91425" anchor="b">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t>NEGATIVE</a:t>
                      </a:r>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en"/>
                        <a:t>NEUTRAL                                                                                      </a:t>
                      </a:r>
                      <a:endParaRPr/>
                    </a:p>
                    <a:p>
                      <a:pPr marL="0" lvl="0" indent="0" algn="ctr" rtl="0">
                        <a:spcBef>
                          <a:spcPts val="0"/>
                        </a:spcBef>
                        <a:spcAft>
                          <a:spcPts val="0"/>
                        </a:spcAft>
                        <a:buNone/>
                      </a:pPr>
                      <a:r>
                        <a:rPr lang="en"/>
                        <a:t>❌</a:t>
                      </a:r>
                      <a:endParaRPr/>
                    </a:p>
                    <a:p>
                      <a:pPr marL="0" lvl="0" indent="0" algn="ctr" rtl="0">
                        <a:spcBef>
                          <a:spcPts val="0"/>
                        </a:spcBef>
                        <a:spcAft>
                          <a:spcPts val="0"/>
                        </a:spcAft>
                        <a:buNone/>
                      </a:pPr>
                      <a:r>
                        <a:rPr lang="en"/>
                        <a:t> </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endParaRPr/>
                    </a:p>
                    <a:p>
                      <a:pPr marL="0" lvl="0" indent="0" algn="ctr" rtl="0">
                        <a:spcBef>
                          <a:spcPts val="0"/>
                        </a:spcBef>
                        <a:spcAft>
                          <a:spcPts val="0"/>
                        </a:spcAft>
                        <a:buNone/>
                      </a:pPr>
                      <a:r>
                        <a:rPr lang="en"/>
                        <a:t>✅</a:t>
                      </a:r>
                      <a:endParaRPr/>
                    </a:p>
                  </a:txBody>
                  <a:tcPr marL="91425" marR="91425" marT="91425" marB="91425"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A9D08E"/>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1719000" y="66957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What is Sentiment Analysis?</a:t>
            </a:r>
            <a:endParaRPr sz="1800"/>
          </a:p>
        </p:txBody>
      </p:sp>
      <p:sp>
        <p:nvSpPr>
          <p:cNvPr id="56" name="Google Shape;56;p14"/>
          <p:cNvSpPr txBox="1">
            <a:spLocks noGrp="1"/>
          </p:cNvSpPr>
          <p:nvPr>
            <p:ph type="body" idx="1"/>
          </p:nvPr>
        </p:nvSpPr>
        <p:spPr>
          <a:xfrm>
            <a:off x="261900" y="1335579"/>
            <a:ext cx="4480200" cy="3094500"/>
          </a:xfrm>
          <a:prstGeom prst="rect">
            <a:avLst/>
          </a:prstGeom>
        </p:spPr>
        <p:txBody>
          <a:bodyPr spcFirstLastPara="1" wrap="square" lIns="91425" tIns="45700" rIns="91425" bIns="45700" anchor="t" anchorCtr="0">
            <a:noAutofit/>
          </a:bodyPr>
          <a:lstStyle/>
          <a:p>
            <a:pPr marL="457200" lvl="0" indent="0" algn="just" rtl="0">
              <a:lnSpc>
                <a:spcPct val="100000"/>
              </a:lnSpc>
              <a:spcBef>
                <a:spcPts val="480"/>
              </a:spcBef>
              <a:spcAft>
                <a:spcPts val="0"/>
              </a:spcAft>
              <a:buNone/>
            </a:pPr>
            <a:endParaRPr sz="1400" b="0">
              <a:solidFill>
                <a:srgbClr val="000000"/>
              </a:solidFill>
              <a:highlight>
                <a:schemeClr val="lt1"/>
              </a:highlight>
              <a:latin typeface="Arial"/>
              <a:ea typeface="Arial"/>
              <a:cs typeface="Arial"/>
              <a:sym typeface="Arial"/>
            </a:endParaRPr>
          </a:p>
          <a:p>
            <a:pPr marL="457200" lvl="0" indent="-317500" algn="just" rtl="0">
              <a:lnSpc>
                <a:spcPct val="100000"/>
              </a:lnSpc>
              <a:spcBef>
                <a:spcPts val="480"/>
              </a:spcBef>
              <a:spcAft>
                <a:spcPts val="0"/>
              </a:spcAft>
              <a:buClr>
                <a:srgbClr val="000000"/>
              </a:buClr>
              <a:buSzPts val="1400"/>
              <a:buChar char="●"/>
            </a:pPr>
            <a:r>
              <a:rPr lang="en" sz="1400" b="0">
                <a:solidFill>
                  <a:srgbClr val="000000"/>
                </a:solidFill>
                <a:highlight>
                  <a:schemeClr val="lt1"/>
                </a:highlight>
                <a:latin typeface="Arial"/>
                <a:ea typeface="Arial"/>
                <a:cs typeface="Arial"/>
                <a:sym typeface="Arial"/>
              </a:rPr>
              <a:t>Sentiment analysis measures the inclination of people’s opinions through NLP.</a:t>
            </a:r>
            <a:endParaRPr sz="1400" b="0">
              <a:solidFill>
                <a:srgbClr val="000000"/>
              </a:solidFill>
              <a:highlight>
                <a:schemeClr val="lt1"/>
              </a:highlight>
              <a:latin typeface="Arial"/>
              <a:ea typeface="Arial"/>
              <a:cs typeface="Arial"/>
              <a:sym typeface="Arial"/>
            </a:endParaRPr>
          </a:p>
          <a:p>
            <a:pPr marL="457200" lvl="0" indent="0" algn="just" rtl="0">
              <a:lnSpc>
                <a:spcPct val="100000"/>
              </a:lnSpc>
              <a:spcBef>
                <a:spcPts val="480"/>
              </a:spcBef>
              <a:spcAft>
                <a:spcPts val="0"/>
              </a:spcAft>
              <a:buNone/>
            </a:pPr>
            <a:endParaRPr sz="1400" b="0">
              <a:solidFill>
                <a:srgbClr val="000000"/>
              </a:solidFill>
              <a:highlight>
                <a:schemeClr val="lt1"/>
              </a:highlight>
              <a:latin typeface="Arial"/>
              <a:ea typeface="Arial"/>
              <a:cs typeface="Arial"/>
              <a:sym typeface="Arial"/>
            </a:endParaRPr>
          </a:p>
          <a:p>
            <a:pPr marL="457200" lvl="0" indent="-317500" algn="just" rtl="0">
              <a:lnSpc>
                <a:spcPct val="100000"/>
              </a:lnSpc>
              <a:spcBef>
                <a:spcPts val="480"/>
              </a:spcBef>
              <a:spcAft>
                <a:spcPts val="0"/>
              </a:spcAft>
              <a:buClr>
                <a:srgbClr val="000000"/>
              </a:buClr>
              <a:buSzPts val="1400"/>
              <a:buChar char="●"/>
            </a:pPr>
            <a:r>
              <a:rPr lang="en" sz="1400" b="0">
                <a:solidFill>
                  <a:srgbClr val="000000"/>
                </a:solidFill>
                <a:highlight>
                  <a:schemeClr val="lt1"/>
                </a:highlight>
                <a:latin typeface="Arial"/>
                <a:ea typeface="Arial"/>
                <a:cs typeface="Arial"/>
                <a:sym typeface="Arial"/>
              </a:rPr>
              <a:t>The analyzed data quantifies the general public's sentiments or reactions toward certain products, people or ideas and reveal the contextual polarity of the information.</a:t>
            </a:r>
            <a:endParaRPr sz="1800"/>
          </a:p>
        </p:txBody>
      </p:sp>
      <p:pic>
        <p:nvPicPr>
          <p:cNvPr id="57" name="Google Shape;57;p14"/>
          <p:cNvPicPr preferRelativeResize="0"/>
          <p:nvPr/>
        </p:nvPicPr>
        <p:blipFill>
          <a:blip r:embed="rId3">
            <a:alphaModFix/>
          </a:blip>
          <a:stretch>
            <a:fillRect/>
          </a:stretch>
        </p:blipFill>
        <p:spPr>
          <a:xfrm>
            <a:off x="4942750" y="1643950"/>
            <a:ext cx="4087149" cy="2574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1746875" y="5459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Performance</a:t>
            </a:r>
            <a:endParaRPr sz="1800"/>
          </a:p>
        </p:txBody>
      </p:sp>
      <p:graphicFrame>
        <p:nvGraphicFramePr>
          <p:cNvPr id="169" name="Google Shape;169;p32"/>
          <p:cNvGraphicFramePr/>
          <p:nvPr/>
        </p:nvGraphicFramePr>
        <p:xfrm>
          <a:off x="782938" y="1227160"/>
          <a:ext cx="3000000" cy="3000000"/>
        </p:xfrm>
        <a:graphic>
          <a:graphicData uri="http://schemas.openxmlformats.org/drawingml/2006/table">
            <a:tbl>
              <a:tblPr>
                <a:noFill/>
                <a:tableStyleId>{E7DE6CA8-8030-43FC-96BD-0C79424D4AEE}</a:tableStyleId>
              </a:tblPr>
              <a:tblGrid>
                <a:gridCol w="1086875">
                  <a:extLst>
                    <a:ext uri="{9D8B030D-6E8A-4147-A177-3AD203B41FA5}">
                      <a16:colId xmlns:a16="http://schemas.microsoft.com/office/drawing/2014/main" val="20000"/>
                    </a:ext>
                  </a:extLst>
                </a:gridCol>
                <a:gridCol w="746075">
                  <a:extLst>
                    <a:ext uri="{9D8B030D-6E8A-4147-A177-3AD203B41FA5}">
                      <a16:colId xmlns:a16="http://schemas.microsoft.com/office/drawing/2014/main" val="20001"/>
                    </a:ext>
                  </a:extLst>
                </a:gridCol>
                <a:gridCol w="781625">
                  <a:extLst>
                    <a:ext uri="{9D8B030D-6E8A-4147-A177-3AD203B41FA5}">
                      <a16:colId xmlns:a16="http://schemas.microsoft.com/office/drawing/2014/main" val="20002"/>
                    </a:ext>
                  </a:extLst>
                </a:gridCol>
                <a:gridCol w="781625">
                  <a:extLst>
                    <a:ext uri="{9D8B030D-6E8A-4147-A177-3AD203B41FA5}">
                      <a16:colId xmlns:a16="http://schemas.microsoft.com/office/drawing/2014/main" val="20003"/>
                    </a:ext>
                  </a:extLst>
                </a:gridCol>
                <a:gridCol w="754975">
                  <a:extLst>
                    <a:ext uri="{9D8B030D-6E8A-4147-A177-3AD203B41FA5}">
                      <a16:colId xmlns:a16="http://schemas.microsoft.com/office/drawing/2014/main" val="20004"/>
                    </a:ext>
                  </a:extLst>
                </a:gridCol>
                <a:gridCol w="746075">
                  <a:extLst>
                    <a:ext uri="{9D8B030D-6E8A-4147-A177-3AD203B41FA5}">
                      <a16:colId xmlns:a16="http://schemas.microsoft.com/office/drawing/2014/main" val="20005"/>
                    </a:ext>
                  </a:extLst>
                </a:gridCol>
                <a:gridCol w="772700">
                  <a:extLst>
                    <a:ext uri="{9D8B030D-6E8A-4147-A177-3AD203B41FA5}">
                      <a16:colId xmlns:a16="http://schemas.microsoft.com/office/drawing/2014/main" val="20006"/>
                    </a:ext>
                  </a:extLst>
                </a:gridCol>
                <a:gridCol w="1202275">
                  <a:extLst>
                    <a:ext uri="{9D8B030D-6E8A-4147-A177-3AD203B41FA5}">
                      <a16:colId xmlns:a16="http://schemas.microsoft.com/office/drawing/2014/main" val="20007"/>
                    </a:ext>
                  </a:extLst>
                </a:gridCol>
                <a:gridCol w="705900">
                  <a:extLst>
                    <a:ext uri="{9D8B030D-6E8A-4147-A177-3AD203B41FA5}">
                      <a16:colId xmlns:a16="http://schemas.microsoft.com/office/drawing/2014/main" val="20008"/>
                    </a:ext>
                  </a:extLst>
                </a:gridCol>
              </a:tblGrid>
              <a:tr h="721900">
                <a:tc>
                  <a:txBody>
                    <a:bodyPr/>
                    <a:lstStyle/>
                    <a:p>
                      <a:pPr marL="0" lvl="0" indent="0" algn="l" rtl="0">
                        <a:spcBef>
                          <a:spcPts val="0"/>
                        </a:spcBef>
                        <a:spcAft>
                          <a:spcPts val="0"/>
                        </a:spcAft>
                        <a:buNone/>
                      </a:pPr>
                      <a:endParaRPr/>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endParaRPr sz="1200" b="1"/>
                    </a:p>
                    <a:p>
                      <a:pPr marL="0" lvl="0" indent="0" algn="l" rtl="0">
                        <a:lnSpc>
                          <a:spcPct val="115000"/>
                        </a:lnSpc>
                        <a:spcBef>
                          <a:spcPts val="0"/>
                        </a:spcBef>
                        <a:spcAft>
                          <a:spcPts val="0"/>
                        </a:spcAft>
                        <a:buNone/>
                      </a:pP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b="1"/>
                        <a:t>AWS</a:t>
                      </a:r>
                      <a:endParaRPr sz="1200" b="1"/>
                    </a:p>
                    <a:p>
                      <a:pPr marL="0" lvl="0" indent="0" algn="ctr" rtl="0">
                        <a:lnSpc>
                          <a:spcPct val="115000"/>
                        </a:lnSpc>
                        <a:spcBef>
                          <a:spcPts val="0"/>
                        </a:spcBef>
                        <a:spcAft>
                          <a:spcPts val="0"/>
                        </a:spcAft>
                        <a:buNone/>
                      </a:pPr>
                      <a:r>
                        <a:rPr lang="en" sz="1200" b="1"/>
                        <a:t>Comprehend</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extLst>
                  <a:ext uri="{0D108BD9-81ED-4DB2-BD59-A6C34878D82A}">
                    <a16:rowId xmlns:a16="http://schemas.microsoft.com/office/drawing/2014/main" val="10000"/>
                  </a:ext>
                </a:extLst>
              </a:tr>
              <a:tr h="514575">
                <a:tc>
                  <a:txBody>
                    <a:bodyPr/>
                    <a:lstStyle/>
                    <a:p>
                      <a:pPr marL="0" lvl="0" indent="0" algn="l" rtl="0">
                        <a:spcBef>
                          <a:spcPts val="0"/>
                        </a:spcBef>
                        <a:spcAft>
                          <a:spcPts val="0"/>
                        </a:spcAft>
                        <a:buNone/>
                      </a:pPr>
                      <a:endParaRPr/>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endParaRPr sz="1200" b="1"/>
                    </a:p>
                    <a:p>
                      <a:pPr marL="0" lvl="0" indent="0" algn="ctr" rtl="0">
                        <a:lnSpc>
                          <a:spcPct val="115000"/>
                        </a:lnSpc>
                        <a:spcBef>
                          <a:spcPts val="0"/>
                        </a:spcBef>
                        <a:spcAft>
                          <a:spcPts val="0"/>
                        </a:spcAft>
                        <a:buNone/>
                      </a:pPr>
                      <a:r>
                        <a:rPr lang="en" sz="1200" b="1"/>
                        <a:t>Start time</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End time</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Total</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Start time</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End time</a:t>
                      </a:r>
                      <a:endParaRPr sz="1200" b="1"/>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b="1"/>
                        <a:t>Total</a:t>
                      </a:r>
                      <a:endParaRPr sz="1200" b="1"/>
                    </a:p>
                  </a:txBody>
                  <a:tcPr marL="9525" marR="9525" marT="9525" marB="91425" anchor="b">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extLst>
                  <a:ext uri="{0D108BD9-81ED-4DB2-BD59-A6C34878D82A}">
                    <a16:rowId xmlns:a16="http://schemas.microsoft.com/office/drawing/2014/main" val="10001"/>
                  </a:ext>
                </a:extLst>
              </a:tr>
              <a:tr h="311000">
                <a:tc>
                  <a:txBody>
                    <a:bodyPr/>
                    <a:lstStyle/>
                    <a:p>
                      <a:pPr marL="0" lvl="0" indent="0" algn="l" rtl="0">
                        <a:spcBef>
                          <a:spcPts val="0"/>
                        </a:spcBef>
                        <a:spcAft>
                          <a:spcPts val="0"/>
                        </a:spcAft>
                        <a:buNone/>
                      </a:pPr>
                      <a:endParaRPr/>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extLst>
                  <a:ext uri="{0D108BD9-81ED-4DB2-BD59-A6C34878D82A}">
                    <a16:rowId xmlns:a16="http://schemas.microsoft.com/office/drawing/2014/main" val="10002"/>
                  </a:ext>
                </a:extLst>
              </a:tr>
              <a:tr h="311000">
                <a:tc>
                  <a:txBody>
                    <a:bodyPr/>
                    <a:lstStyle/>
                    <a:p>
                      <a:pPr marL="0" lvl="0" indent="0" algn="ctr" rtl="0">
                        <a:lnSpc>
                          <a:spcPct val="115000"/>
                        </a:lnSpc>
                        <a:spcBef>
                          <a:spcPts val="0"/>
                        </a:spcBef>
                        <a:spcAft>
                          <a:spcPts val="0"/>
                        </a:spcAft>
                        <a:buNone/>
                      </a:pPr>
                      <a:r>
                        <a:rPr lang="en" sz="1200"/>
                        <a:t>American</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15:58:19</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15:58:59</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40sec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13:44:25</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13:44:59</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34sec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extLst>
                  <a:ext uri="{0D108BD9-81ED-4DB2-BD59-A6C34878D82A}">
                    <a16:rowId xmlns:a16="http://schemas.microsoft.com/office/drawing/2014/main" val="10003"/>
                  </a:ext>
                </a:extLst>
              </a:tr>
              <a:tr h="311000">
                <a:tc>
                  <a:txBody>
                    <a:bodyPr/>
                    <a:lstStyle/>
                    <a:p>
                      <a:pPr marL="0" lvl="0" indent="0" algn="ctr" rtl="0">
                        <a:lnSpc>
                          <a:spcPct val="115000"/>
                        </a:lnSpc>
                        <a:spcBef>
                          <a:spcPts val="0"/>
                        </a:spcBef>
                        <a:spcAft>
                          <a:spcPts val="0"/>
                        </a:spcAft>
                        <a:buNone/>
                      </a:pPr>
                      <a:r>
                        <a:rPr lang="en" sz="1200"/>
                        <a:t>Delta</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15:37:35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15:38:15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40sec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14:02:59</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14:03:33</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34sec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extLst>
                  <a:ext uri="{0D108BD9-81ED-4DB2-BD59-A6C34878D82A}">
                    <a16:rowId xmlns:a16="http://schemas.microsoft.com/office/drawing/2014/main" val="10004"/>
                  </a:ext>
                </a:extLst>
              </a:tr>
              <a:tr h="311000">
                <a:tc>
                  <a:txBody>
                    <a:bodyPr/>
                    <a:lstStyle/>
                    <a:p>
                      <a:pPr marL="0" lvl="0" indent="0" algn="ctr" rtl="0">
                        <a:lnSpc>
                          <a:spcPct val="115000"/>
                        </a:lnSpc>
                        <a:spcBef>
                          <a:spcPts val="0"/>
                        </a:spcBef>
                        <a:spcAft>
                          <a:spcPts val="0"/>
                        </a:spcAft>
                        <a:buNone/>
                      </a:pPr>
                      <a:r>
                        <a:rPr lang="en" sz="1200"/>
                        <a:t>Southwest</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15:44:33</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15:45:15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42sec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14:05:24</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14:05:59</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35sec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extLst>
                  <a:ext uri="{0D108BD9-81ED-4DB2-BD59-A6C34878D82A}">
                    <a16:rowId xmlns:a16="http://schemas.microsoft.com/office/drawing/2014/main" val="10005"/>
                  </a:ext>
                </a:extLst>
              </a:tr>
              <a:tr h="311000">
                <a:tc>
                  <a:txBody>
                    <a:bodyPr/>
                    <a:lstStyle/>
                    <a:p>
                      <a:pPr marL="0" lvl="0" indent="0" algn="ctr" rtl="0">
                        <a:lnSpc>
                          <a:spcPct val="115000"/>
                        </a:lnSpc>
                        <a:spcBef>
                          <a:spcPts val="0"/>
                        </a:spcBef>
                        <a:spcAft>
                          <a:spcPts val="0"/>
                        </a:spcAft>
                        <a:buNone/>
                      </a:pPr>
                      <a:r>
                        <a:rPr lang="en" sz="1200"/>
                        <a:t>United</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18:04:49</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18:05:34</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45sec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14:07:24</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14:08:01</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37sec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extLst>
                  <a:ext uri="{0D108BD9-81ED-4DB2-BD59-A6C34878D82A}">
                    <a16:rowId xmlns:a16="http://schemas.microsoft.com/office/drawing/2014/main" val="10006"/>
                  </a:ext>
                </a:extLst>
              </a:tr>
              <a:tr h="311000">
                <a:tc>
                  <a:txBody>
                    <a:bodyPr/>
                    <a:lstStyle/>
                    <a:p>
                      <a:pPr marL="0" lvl="0" indent="0" algn="ctr" rtl="0">
                        <a:lnSpc>
                          <a:spcPct val="115000"/>
                        </a:lnSpc>
                        <a:spcBef>
                          <a:spcPts val="0"/>
                        </a:spcBef>
                        <a:spcAft>
                          <a:spcPts val="0"/>
                        </a:spcAft>
                        <a:buNone/>
                      </a:pPr>
                      <a:r>
                        <a:rPr lang="en" sz="1200"/>
                        <a:t>US Airways</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15:59:35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16:00:25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50sec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14:09:26</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14:10:00</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34sec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tcPr>
                </a:tc>
                <a:extLst>
                  <a:ext uri="{0D108BD9-81ED-4DB2-BD59-A6C34878D82A}">
                    <a16:rowId xmlns:a16="http://schemas.microsoft.com/office/drawing/2014/main" val="10007"/>
                  </a:ext>
                </a:extLst>
              </a:tr>
              <a:tr h="311000">
                <a:tc>
                  <a:txBody>
                    <a:bodyPr/>
                    <a:lstStyle/>
                    <a:p>
                      <a:pPr marL="0" lvl="0" indent="0" algn="ctr" rtl="0">
                        <a:lnSpc>
                          <a:spcPct val="115000"/>
                        </a:lnSpc>
                        <a:spcBef>
                          <a:spcPts val="0"/>
                        </a:spcBef>
                        <a:spcAft>
                          <a:spcPts val="0"/>
                        </a:spcAft>
                        <a:buNone/>
                      </a:pPr>
                      <a:r>
                        <a:rPr lang="en" sz="1200"/>
                        <a:t>Virgin America</a:t>
                      </a:r>
                      <a:endParaRPr sz="1200"/>
                    </a:p>
                  </a:txBody>
                  <a:tcPr marL="9525" marR="9525" marT="9525" marB="91425" anchor="b">
                    <a:lnL w="6350"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18:03:55</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18:04:33</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38sec</a:t>
                      </a:r>
                      <a:endParaRPr sz="1200"/>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l" rtl="0">
                        <a:spcBef>
                          <a:spcPts val="0"/>
                        </a:spcBef>
                        <a:spcAft>
                          <a:spcPts val="0"/>
                        </a:spcAft>
                        <a:buNone/>
                      </a:pPr>
                      <a:endParaRPr/>
                    </a:p>
                  </a:txBody>
                  <a:tcPr marL="9525" marR="9525" marT="9525" marB="91425" anchor="b">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13:41:49</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13:42:22</a:t>
                      </a:r>
                      <a:endParaRPr sz="1200"/>
                    </a:p>
                  </a:txBody>
                  <a:tcPr marL="9525" marR="9525" marT="9525" marB="91425" anchor="ctr">
                    <a:lnL w="9525" cap="flat" cmpd="sng">
                      <a:solidFill>
                        <a:srgbClr val="6AA84F"/>
                      </a:solidFill>
                      <a:prstDash val="solid"/>
                      <a:round/>
                      <a:headEnd type="none" w="sm" len="sm"/>
                      <a:tailEnd type="none" w="sm" len="sm"/>
                    </a:lnL>
                    <a:lnR w="9525"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tc>
                  <a:txBody>
                    <a:bodyPr/>
                    <a:lstStyle/>
                    <a:p>
                      <a:pPr marL="0" lvl="0" indent="0" algn="ctr" rtl="0">
                        <a:lnSpc>
                          <a:spcPct val="115000"/>
                        </a:lnSpc>
                        <a:spcBef>
                          <a:spcPts val="0"/>
                        </a:spcBef>
                        <a:spcAft>
                          <a:spcPts val="0"/>
                        </a:spcAft>
                        <a:buNone/>
                      </a:pPr>
                      <a:r>
                        <a:rPr lang="en" sz="1200"/>
                        <a:t>33sec</a:t>
                      </a:r>
                      <a:endParaRPr sz="1200"/>
                    </a:p>
                  </a:txBody>
                  <a:tcPr marL="9525" marR="9525" marT="9525" marB="91425" anchor="ctr">
                    <a:lnL w="9525" cap="flat" cmpd="sng">
                      <a:solidFill>
                        <a:srgbClr val="6AA84F"/>
                      </a:solidFill>
                      <a:prstDash val="solid"/>
                      <a:round/>
                      <a:headEnd type="none" w="sm" len="sm"/>
                      <a:tailEnd type="none" w="sm" len="sm"/>
                    </a:lnL>
                    <a:lnR w="6350" cap="flat" cmpd="sng">
                      <a:solidFill>
                        <a:srgbClr val="6AA84F"/>
                      </a:solidFill>
                      <a:prstDash val="solid"/>
                      <a:round/>
                      <a:headEnd type="none" w="sm" len="sm"/>
                      <a:tailEnd type="none" w="sm" len="sm"/>
                    </a:lnR>
                    <a:lnT w="6350" cap="flat" cmpd="sng">
                      <a:solidFill>
                        <a:srgbClr val="6AA84F"/>
                      </a:solidFill>
                      <a:prstDash val="solid"/>
                      <a:round/>
                      <a:headEnd type="none" w="sm" len="sm"/>
                      <a:tailEnd type="none" w="sm" len="sm"/>
                    </a:lnT>
                    <a:lnB w="6350" cap="flat" cmpd="sng">
                      <a:solidFill>
                        <a:srgbClr val="6AA84F"/>
                      </a:solidFill>
                      <a:prstDash val="solid"/>
                      <a:round/>
                      <a:headEnd type="none" w="sm" len="sm"/>
                      <a:tailEnd type="none" w="sm" len="sm"/>
                    </a:lnB>
                    <a:solidFill>
                      <a:srgbClr val="E2EFDA"/>
                    </a:solidFill>
                  </a:tcPr>
                </a:tc>
                <a:extLst>
                  <a:ext uri="{0D108BD9-81ED-4DB2-BD59-A6C34878D82A}">
                    <a16:rowId xmlns:a16="http://schemas.microsoft.com/office/drawing/2014/main" val="10008"/>
                  </a:ext>
                </a:extLst>
              </a:tr>
            </a:tbl>
          </a:graphicData>
        </a:graphic>
      </p:graphicFrame>
      <p:pic>
        <p:nvPicPr>
          <p:cNvPr id="170" name="Google Shape;170;p32"/>
          <p:cNvPicPr preferRelativeResize="0"/>
          <p:nvPr/>
        </p:nvPicPr>
        <p:blipFill>
          <a:blip r:embed="rId3">
            <a:alphaModFix/>
          </a:blip>
          <a:stretch>
            <a:fillRect/>
          </a:stretch>
        </p:blipFill>
        <p:spPr>
          <a:xfrm>
            <a:off x="6452900" y="1227150"/>
            <a:ext cx="1202274" cy="710249"/>
          </a:xfrm>
          <a:prstGeom prst="rect">
            <a:avLst/>
          </a:prstGeom>
          <a:noFill/>
          <a:ln>
            <a:noFill/>
          </a:ln>
        </p:spPr>
      </p:pic>
      <p:pic>
        <p:nvPicPr>
          <p:cNvPr id="171" name="Google Shape;171;p32"/>
          <p:cNvPicPr preferRelativeResize="0"/>
          <p:nvPr/>
        </p:nvPicPr>
        <p:blipFill rotWithShape="1">
          <a:blip r:embed="rId4">
            <a:alphaModFix/>
          </a:blip>
          <a:srcRect/>
          <a:stretch/>
        </p:blipFill>
        <p:spPr>
          <a:xfrm>
            <a:off x="3397525" y="1201150"/>
            <a:ext cx="781625" cy="78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1578900" y="8041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Who is the winner?</a:t>
            </a:r>
            <a:endParaRPr sz="1800"/>
          </a:p>
        </p:txBody>
      </p:sp>
      <p:sp>
        <p:nvSpPr>
          <p:cNvPr id="177" name="Google Shape;177;p33"/>
          <p:cNvSpPr txBox="1">
            <a:spLocks noGrp="1"/>
          </p:cNvSpPr>
          <p:nvPr>
            <p:ph type="body" idx="1"/>
          </p:nvPr>
        </p:nvSpPr>
        <p:spPr>
          <a:xfrm>
            <a:off x="511025" y="1335150"/>
            <a:ext cx="7418700" cy="30645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r>
              <a:rPr lang="en" sz="1400" b="0">
                <a:solidFill>
                  <a:srgbClr val="000000"/>
                </a:solidFill>
                <a:highlight>
                  <a:srgbClr val="FFFFFF"/>
                </a:highlight>
                <a:latin typeface="Arial"/>
                <a:ea typeface="Arial"/>
                <a:cs typeface="Arial"/>
                <a:sym typeface="Arial"/>
              </a:rPr>
              <a:t>Each service may perform better or worse depending on different types of text</a:t>
            </a:r>
            <a:endParaRPr sz="1400" b="0">
              <a:solidFill>
                <a:srgbClr val="000000"/>
              </a:solidFill>
              <a:highlight>
                <a:srgbClr val="FFFFFF"/>
              </a:highlight>
              <a:latin typeface="Arial"/>
              <a:ea typeface="Arial"/>
              <a:cs typeface="Arial"/>
              <a:sym typeface="Arial"/>
            </a:endParaRPr>
          </a:p>
          <a:p>
            <a:pPr marL="0" lvl="0" indent="0" algn="l" rtl="0">
              <a:spcBef>
                <a:spcPts val="1170"/>
              </a:spcBef>
              <a:spcAft>
                <a:spcPts val="0"/>
              </a:spcAft>
              <a:buNone/>
            </a:pPr>
            <a:endParaRPr sz="1400" b="0">
              <a:solidFill>
                <a:srgbClr val="000000"/>
              </a:solidFill>
              <a:highlight>
                <a:srgbClr val="FFFFFF"/>
              </a:highlight>
              <a:latin typeface="Arial"/>
              <a:ea typeface="Arial"/>
              <a:cs typeface="Arial"/>
              <a:sym typeface="Arial"/>
            </a:endParaRPr>
          </a:p>
          <a:p>
            <a:pPr marL="457200" lvl="0" indent="-317500" algn="l" rtl="0">
              <a:spcBef>
                <a:spcPts val="1170"/>
              </a:spcBef>
              <a:spcAft>
                <a:spcPts val="0"/>
              </a:spcAft>
              <a:buClr>
                <a:srgbClr val="000000"/>
              </a:buClr>
              <a:buSzPts val="1400"/>
              <a:buFont typeface="Arial"/>
              <a:buChar char="●"/>
            </a:pPr>
            <a:r>
              <a:rPr lang="en" sz="1400" b="0">
                <a:solidFill>
                  <a:srgbClr val="000000"/>
                </a:solidFill>
                <a:latin typeface="Arial"/>
                <a:ea typeface="Arial"/>
                <a:cs typeface="Arial"/>
                <a:sym typeface="Arial"/>
              </a:rPr>
              <a:t>Highly polar in nature </a:t>
            </a:r>
            <a:endParaRPr sz="1400" b="0">
              <a:solidFill>
                <a:srgbClr val="000000"/>
              </a:solidFill>
              <a:latin typeface="Arial"/>
              <a:ea typeface="Arial"/>
              <a:cs typeface="Arial"/>
              <a:sym typeface="Arial"/>
            </a:endParaRPr>
          </a:p>
          <a:p>
            <a:pPr marL="0" lvl="0" indent="0" algn="l" rtl="0">
              <a:spcBef>
                <a:spcPts val="1170"/>
              </a:spcBef>
              <a:spcAft>
                <a:spcPts val="0"/>
              </a:spcAft>
              <a:buNone/>
            </a:pPr>
            <a:endParaRPr sz="1400" b="0">
              <a:solidFill>
                <a:srgbClr val="000000"/>
              </a:solidFill>
              <a:latin typeface="Arial"/>
              <a:ea typeface="Arial"/>
              <a:cs typeface="Arial"/>
              <a:sym typeface="Arial"/>
            </a:endParaRPr>
          </a:p>
          <a:p>
            <a:pPr marL="457200" lvl="0" indent="-317500" algn="l" rtl="0">
              <a:spcBef>
                <a:spcPts val="1170"/>
              </a:spcBef>
              <a:spcAft>
                <a:spcPts val="0"/>
              </a:spcAft>
              <a:buClr>
                <a:srgbClr val="000000"/>
              </a:buClr>
              <a:buSzPts val="1400"/>
              <a:buFont typeface="Arial"/>
              <a:buChar char="●"/>
            </a:pPr>
            <a:r>
              <a:rPr lang="en" sz="1400" b="0">
                <a:solidFill>
                  <a:srgbClr val="000000"/>
                </a:solidFill>
                <a:latin typeface="Arial"/>
                <a:ea typeface="Arial"/>
                <a:cs typeface="Arial"/>
                <a:sym typeface="Arial"/>
              </a:rPr>
              <a:t>Less polar or Neutral &amp; sarcastic statements - AWS </a:t>
            </a:r>
            <a:endParaRPr sz="1400" b="0">
              <a:solidFill>
                <a:srgbClr val="000000"/>
              </a:solidFill>
              <a:latin typeface="Arial"/>
              <a:ea typeface="Arial"/>
              <a:cs typeface="Arial"/>
              <a:sym typeface="Arial"/>
            </a:endParaRPr>
          </a:p>
          <a:p>
            <a:pPr marL="457200" lvl="0" indent="0" algn="l" rtl="0">
              <a:spcBef>
                <a:spcPts val="1170"/>
              </a:spcBef>
              <a:spcAft>
                <a:spcPts val="0"/>
              </a:spcAft>
              <a:buNone/>
            </a:pPr>
            <a:endParaRPr sz="1400" b="0">
              <a:solidFill>
                <a:srgbClr val="000000"/>
              </a:solidFill>
              <a:latin typeface="Arial"/>
              <a:ea typeface="Arial"/>
              <a:cs typeface="Arial"/>
              <a:sym typeface="Arial"/>
            </a:endParaRPr>
          </a:p>
          <a:p>
            <a:pPr marL="457200" lvl="0" indent="-317500" algn="l" rtl="0">
              <a:spcBef>
                <a:spcPts val="1170"/>
              </a:spcBef>
              <a:spcAft>
                <a:spcPts val="0"/>
              </a:spcAft>
              <a:buClr>
                <a:srgbClr val="000000"/>
              </a:buClr>
              <a:buSzPts val="1400"/>
              <a:buFont typeface="Arial"/>
              <a:buChar char="●"/>
            </a:pPr>
            <a:r>
              <a:rPr lang="en" sz="1400" b="0">
                <a:solidFill>
                  <a:srgbClr val="000000"/>
                </a:solidFill>
                <a:latin typeface="Arial"/>
                <a:ea typeface="Arial"/>
                <a:cs typeface="Arial"/>
                <a:sym typeface="Arial"/>
              </a:rPr>
              <a:t>Faster execution &amp; Performance - AWS </a:t>
            </a:r>
            <a:endParaRPr sz="1400" b="0">
              <a:solidFill>
                <a:srgbClr val="000000"/>
              </a:solidFill>
              <a:latin typeface="Arial"/>
              <a:ea typeface="Arial"/>
              <a:cs typeface="Arial"/>
              <a:sym typeface="Arial"/>
            </a:endParaRPr>
          </a:p>
        </p:txBody>
      </p:sp>
      <p:pic>
        <p:nvPicPr>
          <p:cNvPr id="178" name="Google Shape;178;p33"/>
          <p:cNvPicPr preferRelativeResize="0"/>
          <p:nvPr/>
        </p:nvPicPr>
        <p:blipFill rotWithShape="1">
          <a:blip r:embed="rId3">
            <a:alphaModFix/>
          </a:blip>
          <a:srcRect/>
          <a:stretch/>
        </p:blipFill>
        <p:spPr>
          <a:xfrm>
            <a:off x="5444851" y="1882925"/>
            <a:ext cx="748573" cy="748550"/>
          </a:xfrm>
          <a:prstGeom prst="rect">
            <a:avLst/>
          </a:prstGeom>
          <a:noFill/>
          <a:ln>
            <a:noFill/>
          </a:ln>
        </p:spPr>
      </p:pic>
      <p:pic>
        <p:nvPicPr>
          <p:cNvPr id="179" name="Google Shape;179;p33"/>
          <p:cNvPicPr preferRelativeResize="0"/>
          <p:nvPr/>
        </p:nvPicPr>
        <p:blipFill>
          <a:blip r:embed="rId4">
            <a:alphaModFix/>
          </a:blip>
          <a:stretch>
            <a:fillRect/>
          </a:stretch>
        </p:blipFill>
        <p:spPr>
          <a:xfrm>
            <a:off x="5307200" y="2654063"/>
            <a:ext cx="1083624" cy="861500"/>
          </a:xfrm>
          <a:prstGeom prst="rect">
            <a:avLst/>
          </a:prstGeom>
          <a:noFill/>
          <a:ln>
            <a:noFill/>
          </a:ln>
        </p:spPr>
      </p:pic>
      <p:pic>
        <p:nvPicPr>
          <p:cNvPr id="180" name="Google Shape;180;p33"/>
          <p:cNvPicPr preferRelativeResize="0"/>
          <p:nvPr/>
        </p:nvPicPr>
        <p:blipFill>
          <a:blip r:embed="rId4">
            <a:alphaModFix/>
          </a:blip>
          <a:stretch>
            <a:fillRect/>
          </a:stretch>
        </p:blipFill>
        <p:spPr>
          <a:xfrm>
            <a:off x="5307200" y="3538150"/>
            <a:ext cx="1083624" cy="86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1741525" y="65032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Technical Challenges faced</a:t>
            </a:r>
            <a:endParaRPr sz="1800"/>
          </a:p>
        </p:txBody>
      </p:sp>
      <p:sp>
        <p:nvSpPr>
          <p:cNvPr id="186" name="Google Shape;186;p34"/>
          <p:cNvSpPr txBox="1">
            <a:spLocks noGrp="1"/>
          </p:cNvSpPr>
          <p:nvPr>
            <p:ph type="body" idx="1"/>
          </p:nvPr>
        </p:nvSpPr>
        <p:spPr>
          <a:xfrm>
            <a:off x="540325" y="1350825"/>
            <a:ext cx="7933800" cy="31734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r>
              <a:rPr lang="en" sz="1800">
                <a:solidFill>
                  <a:srgbClr val="000000"/>
                </a:solidFill>
                <a:latin typeface="Arial"/>
                <a:ea typeface="Arial"/>
                <a:cs typeface="Arial"/>
                <a:sym typeface="Arial"/>
              </a:rPr>
              <a:t>Google </a:t>
            </a:r>
            <a:endParaRPr sz="1800">
              <a:solidFill>
                <a:srgbClr val="000000"/>
              </a:solidFill>
              <a:latin typeface="Arial"/>
              <a:ea typeface="Arial"/>
              <a:cs typeface="Arial"/>
              <a:sym typeface="Arial"/>
            </a:endParaRPr>
          </a:p>
          <a:p>
            <a:pPr marL="0" lvl="0" indent="0" algn="l" rtl="0">
              <a:spcBef>
                <a:spcPts val="1170"/>
              </a:spcBef>
              <a:spcAft>
                <a:spcPts val="0"/>
              </a:spcAft>
              <a:buNone/>
            </a:pPr>
            <a:r>
              <a:rPr lang="en" sz="1400" b="0">
                <a:solidFill>
                  <a:srgbClr val="000000"/>
                </a:solidFill>
                <a:latin typeface="Arial"/>
                <a:ea typeface="Arial"/>
                <a:cs typeface="Arial"/>
                <a:sym typeface="Arial"/>
              </a:rPr>
              <a:t>Limit number of requests per 100 seconds to 1000. Not ideal when number of API requests are high as it leads to time out error.</a:t>
            </a:r>
            <a:endParaRPr sz="1400">
              <a:solidFill>
                <a:srgbClr val="000000"/>
              </a:solidFill>
              <a:latin typeface="Arial"/>
              <a:ea typeface="Arial"/>
              <a:cs typeface="Arial"/>
              <a:sym typeface="Arial"/>
            </a:endParaRPr>
          </a:p>
          <a:p>
            <a:pPr marL="0" lvl="0" indent="0" algn="l" rtl="0">
              <a:spcBef>
                <a:spcPts val="1170"/>
              </a:spcBef>
              <a:spcAft>
                <a:spcPts val="0"/>
              </a:spcAft>
              <a:buNone/>
            </a:pPr>
            <a:endParaRPr sz="1400">
              <a:solidFill>
                <a:srgbClr val="000000"/>
              </a:solidFill>
              <a:latin typeface="Arial"/>
              <a:ea typeface="Arial"/>
              <a:cs typeface="Arial"/>
              <a:sym typeface="Arial"/>
            </a:endParaRPr>
          </a:p>
          <a:p>
            <a:pPr marL="0" lvl="0" indent="0" algn="l" rtl="0">
              <a:spcBef>
                <a:spcPts val="1170"/>
              </a:spcBef>
              <a:spcAft>
                <a:spcPts val="0"/>
              </a:spcAft>
              <a:buNone/>
            </a:pPr>
            <a:endParaRPr sz="1400" b="0">
              <a:solidFill>
                <a:srgbClr val="000000"/>
              </a:solidFill>
              <a:latin typeface="Arial"/>
              <a:ea typeface="Arial"/>
              <a:cs typeface="Arial"/>
              <a:sym typeface="Arial"/>
            </a:endParaRPr>
          </a:p>
          <a:p>
            <a:pPr marL="0" lvl="0" indent="0" algn="l" rtl="0">
              <a:spcBef>
                <a:spcPts val="1170"/>
              </a:spcBef>
              <a:spcAft>
                <a:spcPts val="0"/>
              </a:spcAft>
              <a:buNone/>
            </a:pPr>
            <a:endParaRPr sz="1400">
              <a:solidFill>
                <a:srgbClr val="000000"/>
              </a:solidFill>
              <a:latin typeface="Arial"/>
              <a:ea typeface="Arial"/>
              <a:cs typeface="Arial"/>
              <a:sym typeface="Arial"/>
            </a:endParaRPr>
          </a:p>
        </p:txBody>
      </p:sp>
      <p:pic>
        <p:nvPicPr>
          <p:cNvPr id="187" name="Google Shape;187;p34"/>
          <p:cNvPicPr preferRelativeResize="0"/>
          <p:nvPr/>
        </p:nvPicPr>
        <p:blipFill>
          <a:blip r:embed="rId3">
            <a:alphaModFix/>
          </a:blip>
          <a:stretch>
            <a:fillRect/>
          </a:stretch>
        </p:blipFill>
        <p:spPr>
          <a:xfrm>
            <a:off x="503963" y="2946200"/>
            <a:ext cx="8136074" cy="886700"/>
          </a:xfrm>
          <a:prstGeom prst="rect">
            <a:avLst/>
          </a:prstGeom>
          <a:noFill/>
          <a:ln>
            <a:noFill/>
          </a:ln>
        </p:spPr>
      </p:pic>
      <p:sp>
        <p:nvSpPr>
          <p:cNvPr id="188" name="Google Shape;188;p34"/>
          <p:cNvSpPr/>
          <p:nvPr/>
        </p:nvSpPr>
        <p:spPr>
          <a:xfrm>
            <a:off x="540325" y="2946200"/>
            <a:ext cx="8240000" cy="886700"/>
          </a:xfrm>
          <a:prstGeom prst="flowChartProcess">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9" name="Google Shape;189;p34"/>
          <p:cNvPicPr preferRelativeResize="0"/>
          <p:nvPr/>
        </p:nvPicPr>
        <p:blipFill rotWithShape="1">
          <a:blip r:embed="rId4">
            <a:alphaModFix/>
          </a:blip>
          <a:srcRect/>
          <a:stretch/>
        </p:blipFill>
        <p:spPr>
          <a:xfrm>
            <a:off x="7997325" y="610400"/>
            <a:ext cx="1108325" cy="1108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body" idx="1"/>
          </p:nvPr>
        </p:nvSpPr>
        <p:spPr>
          <a:xfrm>
            <a:off x="571500" y="1388250"/>
            <a:ext cx="8021700" cy="2814000"/>
          </a:xfrm>
          <a:prstGeom prst="rect">
            <a:avLst/>
          </a:prstGeom>
        </p:spPr>
        <p:txBody>
          <a:bodyPr spcFirstLastPara="1" wrap="square" lIns="91425" tIns="45700" rIns="91425" bIns="45700" anchor="t" anchorCtr="0">
            <a:noAutofit/>
          </a:bodyPr>
          <a:lstStyle/>
          <a:p>
            <a:pPr marL="457200" lvl="0" indent="0" algn="l" rtl="0">
              <a:spcBef>
                <a:spcPts val="1170"/>
              </a:spcBef>
              <a:spcAft>
                <a:spcPts val="0"/>
              </a:spcAft>
              <a:buNone/>
            </a:pPr>
            <a:endParaRPr sz="1400" b="0">
              <a:solidFill>
                <a:srgbClr val="000000"/>
              </a:solidFill>
              <a:latin typeface="Arial"/>
              <a:ea typeface="Arial"/>
              <a:cs typeface="Arial"/>
              <a:sym typeface="Arial"/>
            </a:endParaRPr>
          </a:p>
          <a:p>
            <a:pPr marL="457200" lvl="0" indent="0" algn="l" rtl="0">
              <a:spcBef>
                <a:spcPts val="1170"/>
              </a:spcBef>
              <a:spcAft>
                <a:spcPts val="0"/>
              </a:spcAft>
              <a:buNone/>
            </a:pPr>
            <a:endParaRPr sz="1400" b="0">
              <a:solidFill>
                <a:srgbClr val="000000"/>
              </a:solidFill>
              <a:latin typeface="Arial"/>
              <a:ea typeface="Arial"/>
              <a:cs typeface="Arial"/>
              <a:sym typeface="Arial"/>
            </a:endParaRPr>
          </a:p>
          <a:p>
            <a:pPr marL="457200" lvl="0" indent="0" algn="l" rtl="0">
              <a:spcBef>
                <a:spcPts val="1170"/>
              </a:spcBef>
              <a:spcAft>
                <a:spcPts val="0"/>
              </a:spcAft>
              <a:buNone/>
            </a:pPr>
            <a:endParaRPr sz="1400" b="0">
              <a:solidFill>
                <a:srgbClr val="000000"/>
              </a:solidFill>
              <a:latin typeface="Arial"/>
              <a:ea typeface="Arial"/>
              <a:cs typeface="Arial"/>
              <a:sym typeface="Arial"/>
            </a:endParaRPr>
          </a:p>
          <a:p>
            <a:pPr marL="457200" lvl="0" indent="-317500" algn="l" rtl="0">
              <a:spcBef>
                <a:spcPts val="1170"/>
              </a:spcBef>
              <a:spcAft>
                <a:spcPts val="0"/>
              </a:spcAft>
              <a:buClr>
                <a:srgbClr val="000000"/>
              </a:buClr>
              <a:buSzPts val="1400"/>
              <a:buFont typeface="Arial"/>
              <a:buChar char="●"/>
            </a:pPr>
            <a:r>
              <a:rPr lang="en" sz="1400" b="0">
                <a:solidFill>
                  <a:srgbClr val="000000"/>
                </a:solidFill>
                <a:latin typeface="Arial"/>
                <a:ea typeface="Arial"/>
                <a:cs typeface="Arial"/>
                <a:sym typeface="Arial"/>
              </a:rPr>
              <a:t>Google cloud lets you define and adjust a threshold after testing and verifying the results.</a:t>
            </a:r>
            <a:endParaRPr sz="1400" b="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For example, you could at first define a threshold of any score over 0.25 as clearly positive and then after reviewing and testing the results, you could find that scores from 0.15-0.25 should be considered positive as well. </a:t>
            </a:r>
            <a:endParaRPr sz="1400" b="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This could lead to inconsistencies.</a:t>
            </a:r>
            <a:endParaRPr sz="1400" b="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Problem arises when there’s no benchmark to compare.</a:t>
            </a:r>
            <a:endParaRPr sz="1400" b="0">
              <a:solidFill>
                <a:srgbClr val="000000"/>
              </a:solidFill>
              <a:latin typeface="Arial"/>
              <a:ea typeface="Arial"/>
              <a:cs typeface="Arial"/>
              <a:sym typeface="Arial"/>
            </a:endParaRPr>
          </a:p>
          <a:p>
            <a:pPr marL="0" lvl="0" indent="0" algn="l" rtl="0">
              <a:spcBef>
                <a:spcPts val="1170"/>
              </a:spcBef>
              <a:spcAft>
                <a:spcPts val="0"/>
              </a:spcAft>
              <a:buNone/>
            </a:pPr>
            <a:endParaRPr sz="1400">
              <a:solidFill>
                <a:srgbClr val="000000"/>
              </a:solidFill>
              <a:latin typeface="Arial"/>
              <a:ea typeface="Arial"/>
              <a:cs typeface="Arial"/>
              <a:sym typeface="Arial"/>
            </a:endParaRPr>
          </a:p>
          <a:p>
            <a:pPr marL="0" lvl="0" indent="0" algn="l" rtl="0">
              <a:spcBef>
                <a:spcPts val="1170"/>
              </a:spcBef>
              <a:spcAft>
                <a:spcPts val="0"/>
              </a:spcAft>
              <a:buNone/>
            </a:pPr>
            <a:endParaRPr sz="1200">
              <a:solidFill>
                <a:srgbClr val="000000"/>
              </a:solidFill>
              <a:latin typeface="Arial"/>
              <a:ea typeface="Arial"/>
              <a:cs typeface="Arial"/>
              <a:sym typeface="Arial"/>
            </a:endParaRPr>
          </a:p>
        </p:txBody>
      </p:sp>
      <p:sp>
        <p:nvSpPr>
          <p:cNvPr id="195" name="Google Shape;195;p35"/>
          <p:cNvSpPr txBox="1">
            <a:spLocks noGrp="1"/>
          </p:cNvSpPr>
          <p:nvPr>
            <p:ph type="title"/>
          </p:nvPr>
        </p:nvSpPr>
        <p:spPr>
          <a:xfrm>
            <a:off x="1715650" y="711775"/>
            <a:ext cx="6732600" cy="531000"/>
          </a:xfrm>
          <a:prstGeom prst="rect">
            <a:avLst/>
          </a:prstGeom>
        </p:spPr>
        <p:txBody>
          <a:bodyPr spcFirstLastPara="1" wrap="square" lIns="91425" tIns="45700" rIns="91425" bIns="45700" anchor="b" anchorCtr="0">
            <a:noAutofit/>
          </a:bodyPr>
          <a:lstStyle/>
          <a:p>
            <a:pPr marL="0" lvl="0" indent="0" algn="l" rtl="0">
              <a:spcBef>
                <a:spcPts val="1170"/>
              </a:spcBef>
              <a:spcAft>
                <a:spcPts val="0"/>
              </a:spcAft>
              <a:buNone/>
            </a:pPr>
            <a:r>
              <a:rPr lang="en" sz="1800"/>
              <a:t>Interpreting Google sentiment scores</a:t>
            </a:r>
            <a:endParaRPr/>
          </a:p>
        </p:txBody>
      </p:sp>
      <p:pic>
        <p:nvPicPr>
          <p:cNvPr id="196" name="Google Shape;196;p35"/>
          <p:cNvPicPr preferRelativeResize="0"/>
          <p:nvPr/>
        </p:nvPicPr>
        <p:blipFill>
          <a:blip r:embed="rId3">
            <a:alphaModFix/>
          </a:blip>
          <a:stretch>
            <a:fillRect/>
          </a:stretch>
        </p:blipFill>
        <p:spPr>
          <a:xfrm>
            <a:off x="1801925" y="1745244"/>
            <a:ext cx="5201549" cy="680831"/>
          </a:xfrm>
          <a:prstGeom prst="rect">
            <a:avLst/>
          </a:prstGeom>
          <a:noFill/>
          <a:ln>
            <a:noFill/>
          </a:ln>
        </p:spPr>
      </p:pic>
      <p:pic>
        <p:nvPicPr>
          <p:cNvPr id="197" name="Google Shape;197;p35"/>
          <p:cNvPicPr preferRelativeResize="0"/>
          <p:nvPr/>
        </p:nvPicPr>
        <p:blipFill rotWithShape="1">
          <a:blip r:embed="rId4">
            <a:alphaModFix/>
          </a:blip>
          <a:srcRect/>
          <a:stretch/>
        </p:blipFill>
        <p:spPr>
          <a:xfrm>
            <a:off x="8048952" y="650225"/>
            <a:ext cx="1095048" cy="109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1749575" y="7270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SAAS model for Twitter Sentiment Analysis on AWS</a:t>
            </a:r>
            <a:endParaRPr sz="1800"/>
          </a:p>
        </p:txBody>
      </p:sp>
      <p:sp>
        <p:nvSpPr>
          <p:cNvPr id="203" name="Google Shape;203;p36"/>
          <p:cNvSpPr txBox="1">
            <a:spLocks noGrp="1"/>
          </p:cNvSpPr>
          <p:nvPr>
            <p:ph type="body" idx="1"/>
          </p:nvPr>
        </p:nvSpPr>
        <p:spPr>
          <a:xfrm>
            <a:off x="120925" y="1158275"/>
            <a:ext cx="8567700" cy="35259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b="0"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 sz="1400" b="0" dirty="0">
                <a:solidFill>
                  <a:srgbClr val="000000"/>
                </a:solidFill>
                <a:highlight>
                  <a:srgbClr val="FFFFFF"/>
                </a:highlight>
                <a:latin typeface="Arial"/>
                <a:ea typeface="Arial"/>
                <a:cs typeface="Arial"/>
                <a:sym typeface="Arial"/>
              </a:rPr>
              <a:t>The system will be set up to evaluate the tweets made with a specific keyword in real time to provide insights on the sentiments and visualize them in the form of graphs.</a:t>
            </a:r>
            <a:endParaRPr sz="1400" b="0" dirty="0">
              <a:solidFill>
                <a:srgbClr val="000000"/>
              </a:solidFill>
              <a:highlight>
                <a:srgbClr val="FFFFFF"/>
              </a:highlight>
              <a:latin typeface="Arial"/>
              <a:ea typeface="Arial"/>
              <a:cs typeface="Arial"/>
              <a:sym typeface="Arial"/>
            </a:endParaRPr>
          </a:p>
          <a:p>
            <a:pPr marL="0" lvl="0" indent="0" algn="l" rtl="0">
              <a:spcBef>
                <a:spcPts val="1170"/>
              </a:spcBef>
              <a:spcAft>
                <a:spcPts val="0"/>
              </a:spcAft>
              <a:buNone/>
            </a:pPr>
            <a:endParaRPr sz="1400" dirty="0">
              <a:latin typeface="Arial"/>
              <a:ea typeface="Arial"/>
              <a:cs typeface="Arial"/>
              <a:sym typeface="Arial"/>
            </a:endParaRPr>
          </a:p>
        </p:txBody>
      </p:sp>
      <p:grpSp>
        <p:nvGrpSpPr>
          <p:cNvPr id="204" name="Google Shape;204;p36"/>
          <p:cNvGrpSpPr/>
          <p:nvPr/>
        </p:nvGrpSpPr>
        <p:grpSpPr>
          <a:xfrm>
            <a:off x="432236" y="2043975"/>
            <a:ext cx="2726286" cy="2547000"/>
            <a:chOff x="1293736" y="1258050"/>
            <a:chExt cx="2726286" cy="2547000"/>
          </a:xfrm>
        </p:grpSpPr>
        <p:sp>
          <p:nvSpPr>
            <p:cNvPr id="205" name="Google Shape;205;p36"/>
            <p:cNvSpPr/>
            <p:nvPr/>
          </p:nvSpPr>
          <p:spPr>
            <a:xfrm rot="2700000">
              <a:off x="2286374" y="1011412"/>
              <a:ext cx="561726" cy="3040276"/>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151075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944A1"/>
                  </a:solidFill>
                  <a:latin typeface="Roboto"/>
                  <a:ea typeface="Roboto"/>
                  <a:cs typeface="Roboto"/>
                  <a:sym typeface="Roboto"/>
                </a:rPr>
                <a:t>1</a:t>
              </a:r>
              <a:endParaRPr sz="1200" b="1">
                <a:solidFill>
                  <a:srgbClr val="0944A1"/>
                </a:solidFill>
                <a:latin typeface="Roboto"/>
                <a:ea typeface="Roboto"/>
                <a:cs typeface="Roboto"/>
                <a:sym typeface="Roboto"/>
              </a:endParaRPr>
            </a:p>
          </p:txBody>
        </p:sp>
        <p:sp>
          <p:nvSpPr>
            <p:cNvPr id="207" name="Google Shape;207;p36"/>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DATA  COLLECTION AND CLEANING</a:t>
              </a:r>
              <a:endParaRPr sz="800" b="1">
                <a:solidFill>
                  <a:srgbClr val="FFFFFF"/>
                </a:solidFill>
                <a:latin typeface="Roboto"/>
                <a:ea typeface="Roboto"/>
                <a:cs typeface="Roboto"/>
                <a:sym typeface="Roboto"/>
              </a:endParaRPr>
            </a:p>
          </p:txBody>
        </p:sp>
        <p:sp>
          <p:nvSpPr>
            <p:cNvPr id="208" name="Google Shape;208;p36"/>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oboto"/>
                  <a:ea typeface="Roboto"/>
                  <a:cs typeface="Roboto"/>
                  <a:sym typeface="Roboto"/>
                </a:rPr>
                <a:t>Tweets with specific hashtag will be extracted using Twitter standard search API and preprocessed to clean the data by removing unwanted information like url and mentions</a:t>
              </a:r>
              <a:endParaRPr sz="800" b="1">
                <a:latin typeface="Roboto"/>
                <a:ea typeface="Roboto"/>
                <a:cs typeface="Roboto"/>
                <a:sym typeface="Roboto"/>
              </a:endParaRPr>
            </a:p>
          </p:txBody>
        </p:sp>
      </p:grpSp>
      <p:grpSp>
        <p:nvGrpSpPr>
          <p:cNvPr id="209" name="Google Shape;209;p36"/>
          <p:cNvGrpSpPr/>
          <p:nvPr/>
        </p:nvGrpSpPr>
        <p:grpSpPr>
          <a:xfrm>
            <a:off x="3158533" y="2043975"/>
            <a:ext cx="2726286" cy="2547000"/>
            <a:chOff x="3203958" y="1258050"/>
            <a:chExt cx="2726286" cy="2547000"/>
          </a:xfrm>
        </p:grpSpPr>
        <p:sp>
          <p:nvSpPr>
            <p:cNvPr id="210" name="Google Shape;210;p36"/>
            <p:cNvSpPr/>
            <p:nvPr/>
          </p:nvSpPr>
          <p:spPr>
            <a:xfrm rot="2700000">
              <a:off x="4196595" y="1011412"/>
              <a:ext cx="561726" cy="3040276"/>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6"/>
            <p:cNvSpPr/>
            <p:nvPr/>
          </p:nvSpPr>
          <p:spPr>
            <a:xfrm>
              <a:off x="3420974"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0D5DDF"/>
                  </a:solidFill>
                  <a:latin typeface="Roboto"/>
                  <a:ea typeface="Roboto"/>
                  <a:cs typeface="Roboto"/>
                  <a:sym typeface="Roboto"/>
                </a:rPr>
                <a:t>2</a:t>
              </a:r>
              <a:endParaRPr sz="1200" b="1">
                <a:solidFill>
                  <a:srgbClr val="0D5DDF"/>
                </a:solidFill>
                <a:latin typeface="Roboto"/>
                <a:ea typeface="Roboto"/>
                <a:cs typeface="Roboto"/>
                <a:sym typeface="Roboto"/>
              </a:endParaRPr>
            </a:p>
          </p:txBody>
        </p:sp>
        <p:sp>
          <p:nvSpPr>
            <p:cNvPr id="212" name="Google Shape;212;p36"/>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dirty="0">
                  <a:solidFill>
                    <a:srgbClr val="FFFFFF"/>
                  </a:solidFill>
                  <a:latin typeface="Roboto"/>
                  <a:ea typeface="Roboto"/>
                  <a:cs typeface="Roboto"/>
                  <a:sym typeface="Roboto"/>
                </a:rPr>
                <a:t>DATA INGESTION  AND STREAMING</a:t>
              </a:r>
              <a:endParaRPr sz="1200" b="1" dirty="0">
                <a:solidFill>
                  <a:srgbClr val="FFFFFF"/>
                </a:solidFill>
                <a:latin typeface="Roboto"/>
                <a:ea typeface="Roboto"/>
                <a:cs typeface="Roboto"/>
                <a:sym typeface="Roboto"/>
              </a:endParaRPr>
            </a:p>
          </p:txBody>
        </p:sp>
        <p:sp>
          <p:nvSpPr>
            <p:cNvPr id="213" name="Google Shape;213;p36"/>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oboto"/>
                  <a:ea typeface="Roboto"/>
                  <a:cs typeface="Roboto"/>
                  <a:sym typeface="Roboto"/>
                </a:rPr>
                <a:t>Data collected is ingested in delivery stream which is responsible  for sequential processing  record-by-record basis or over sliding time windows.</a:t>
              </a:r>
              <a:endParaRPr sz="800" b="1">
                <a:latin typeface="Roboto"/>
                <a:ea typeface="Roboto"/>
                <a:cs typeface="Roboto"/>
                <a:sym typeface="Roboto"/>
              </a:endParaRPr>
            </a:p>
          </p:txBody>
        </p:sp>
      </p:grpSp>
      <p:grpSp>
        <p:nvGrpSpPr>
          <p:cNvPr id="214" name="Google Shape;214;p36"/>
          <p:cNvGrpSpPr/>
          <p:nvPr/>
        </p:nvGrpSpPr>
        <p:grpSpPr>
          <a:xfrm>
            <a:off x="6118548" y="2114954"/>
            <a:ext cx="2638227" cy="2340184"/>
            <a:chOff x="5123977" y="1258050"/>
            <a:chExt cx="2726286" cy="2547000"/>
          </a:xfrm>
        </p:grpSpPr>
        <p:sp>
          <p:nvSpPr>
            <p:cNvPr id="215" name="Google Shape;215;p36"/>
            <p:cNvSpPr/>
            <p:nvPr/>
          </p:nvSpPr>
          <p:spPr>
            <a:xfrm rot="2700000">
              <a:off x="6116614" y="1011412"/>
              <a:ext cx="561726" cy="3040276"/>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6"/>
            <p:cNvSpPr/>
            <p:nvPr/>
          </p:nvSpPr>
          <p:spPr>
            <a:xfrm>
              <a:off x="5340992" y="3205393"/>
              <a:ext cx="374100" cy="374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307BF3"/>
                  </a:solidFill>
                  <a:latin typeface="Roboto"/>
                  <a:ea typeface="Roboto"/>
                  <a:cs typeface="Roboto"/>
                  <a:sym typeface="Roboto"/>
                </a:rPr>
                <a:t>3</a:t>
              </a:r>
              <a:endParaRPr sz="1200" b="1">
                <a:solidFill>
                  <a:srgbClr val="307BF3"/>
                </a:solidFill>
                <a:latin typeface="Roboto"/>
                <a:ea typeface="Roboto"/>
                <a:cs typeface="Roboto"/>
                <a:sym typeface="Roboto"/>
              </a:endParaRPr>
            </a:p>
          </p:txBody>
        </p:sp>
        <p:sp>
          <p:nvSpPr>
            <p:cNvPr id="217" name="Google Shape;217;p3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Data Analysation,Storage and Visualization</a:t>
              </a:r>
              <a:endParaRPr sz="800" b="1">
                <a:solidFill>
                  <a:srgbClr val="FFFFFF"/>
                </a:solidFill>
                <a:latin typeface="Roboto"/>
                <a:ea typeface="Roboto"/>
                <a:cs typeface="Roboto"/>
                <a:sym typeface="Roboto"/>
              </a:endParaRPr>
            </a:p>
          </p:txBody>
        </p:sp>
        <p:sp>
          <p:nvSpPr>
            <p:cNvPr id="218" name="Google Shape;218;p36"/>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b="1">
                  <a:latin typeface="Roboto"/>
                  <a:ea typeface="Roboto"/>
                  <a:cs typeface="Roboto"/>
                  <a:sym typeface="Roboto"/>
                </a:rPr>
                <a:t>Sentiment  analysis is performed on every tweet and results are stored to perform visualization</a:t>
              </a:r>
              <a:endParaRPr sz="800" b="1">
                <a:latin typeface="Roboto"/>
                <a:ea typeface="Roboto"/>
                <a:cs typeface="Roboto"/>
                <a:sym typeface="Roboto"/>
              </a:endParaRPr>
            </a:p>
          </p:txBody>
        </p:sp>
      </p:grpSp>
      <p:pic>
        <p:nvPicPr>
          <p:cNvPr id="219" name="Google Shape;219;p36"/>
          <p:cNvPicPr preferRelativeResize="0"/>
          <p:nvPr/>
        </p:nvPicPr>
        <p:blipFill>
          <a:blip r:embed="rId3">
            <a:alphaModFix/>
          </a:blip>
          <a:stretch>
            <a:fillRect/>
          </a:stretch>
        </p:blipFill>
        <p:spPr>
          <a:xfrm>
            <a:off x="8060375" y="615013"/>
            <a:ext cx="1083624" cy="8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body" idx="1"/>
          </p:nvPr>
        </p:nvSpPr>
        <p:spPr>
          <a:xfrm>
            <a:off x="707950" y="1239350"/>
            <a:ext cx="3597000" cy="32850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r>
              <a:rPr lang="en" sz="1400">
                <a:solidFill>
                  <a:srgbClr val="000000"/>
                </a:solidFill>
                <a:latin typeface="Arial"/>
                <a:ea typeface="Arial"/>
                <a:cs typeface="Arial"/>
                <a:sym typeface="Arial"/>
              </a:rPr>
              <a:t>Kinesis Firehose :</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400" b="0">
                <a:solidFill>
                  <a:srgbClr val="000000"/>
                </a:solidFill>
                <a:highlight>
                  <a:srgbClr val="FFFFFF"/>
                </a:highlight>
                <a:latin typeface="Arial"/>
                <a:ea typeface="Arial"/>
                <a:cs typeface="Arial"/>
                <a:sym typeface="Arial"/>
              </a:rPr>
              <a:t>Amazon Kinesis Data Firehose is a fully managed service for delivering real-time</a:t>
            </a:r>
            <a:r>
              <a:rPr lang="en" sz="1400" b="0">
                <a:solidFill>
                  <a:srgbClr val="000000"/>
                </a:solidFill>
                <a:highlight>
                  <a:srgbClr val="FFFFFF"/>
                </a:highlight>
                <a:uFill>
                  <a:noFill/>
                </a:uFill>
                <a:latin typeface="Arial"/>
                <a:ea typeface="Arial"/>
                <a:cs typeface="Arial"/>
                <a:sym typeface="Arial"/>
                <a:hlinkClick r:id="rId3"/>
              </a:rPr>
              <a:t> </a:t>
            </a:r>
            <a:r>
              <a:rPr lang="en" sz="1400" b="0">
                <a:solidFill>
                  <a:srgbClr val="000000"/>
                </a:solidFill>
                <a:highlight>
                  <a:srgbClr val="FFFFFF"/>
                </a:highlight>
                <a:latin typeface="Arial"/>
                <a:ea typeface="Arial"/>
                <a:cs typeface="Arial"/>
                <a:sym typeface="Arial"/>
              </a:rPr>
              <a:t>streaming data to destinations such as Amazon Simple Storage Service (Amazon S3), Amazon Redshift, Amazon Elasticsearch Service (Amazon ES), and Splunk.</a:t>
            </a:r>
            <a:endParaRPr sz="1400" b="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endParaRPr sz="1400" b="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 sz="1400" b="0">
                <a:solidFill>
                  <a:srgbClr val="000000"/>
                </a:solidFill>
                <a:highlight>
                  <a:srgbClr val="FFFFFF"/>
                </a:highlight>
                <a:latin typeface="Arial"/>
                <a:ea typeface="Arial"/>
                <a:cs typeface="Arial"/>
                <a:sym typeface="Arial"/>
              </a:rPr>
              <a:t>You configure your data producers to send data to Kinesis Data Firehose, and it automatically delivers the data to the destination that you specified. </a:t>
            </a:r>
            <a:endParaRPr sz="1400" b="0">
              <a:solidFill>
                <a:srgbClr val="000000"/>
              </a:solidFill>
              <a:highlight>
                <a:srgbClr val="FFFFFF"/>
              </a:highlight>
              <a:latin typeface="Arial"/>
              <a:ea typeface="Arial"/>
              <a:cs typeface="Arial"/>
              <a:sym typeface="Arial"/>
            </a:endParaRPr>
          </a:p>
          <a:p>
            <a:pPr marL="0" lvl="0" indent="0" algn="l" rtl="0">
              <a:spcBef>
                <a:spcPts val="1170"/>
              </a:spcBef>
              <a:spcAft>
                <a:spcPts val="0"/>
              </a:spcAft>
              <a:buNone/>
            </a:pPr>
            <a:endParaRPr sz="1400">
              <a:solidFill>
                <a:srgbClr val="000000"/>
              </a:solidFill>
              <a:latin typeface="Arial"/>
              <a:ea typeface="Arial"/>
              <a:cs typeface="Arial"/>
              <a:sym typeface="Arial"/>
            </a:endParaRPr>
          </a:p>
        </p:txBody>
      </p:sp>
      <p:pic>
        <p:nvPicPr>
          <p:cNvPr id="225" name="Google Shape;225;p37"/>
          <p:cNvPicPr preferRelativeResize="0"/>
          <p:nvPr/>
        </p:nvPicPr>
        <p:blipFill>
          <a:blip r:embed="rId4">
            <a:alphaModFix/>
          </a:blip>
          <a:stretch>
            <a:fillRect/>
          </a:stretch>
        </p:blipFill>
        <p:spPr>
          <a:xfrm>
            <a:off x="4572000" y="1729550"/>
            <a:ext cx="4534250" cy="2154738"/>
          </a:xfrm>
          <a:prstGeom prst="rect">
            <a:avLst/>
          </a:prstGeom>
          <a:noFill/>
          <a:ln>
            <a:noFill/>
          </a:ln>
        </p:spPr>
      </p:pic>
      <p:pic>
        <p:nvPicPr>
          <p:cNvPr id="226" name="Google Shape;226;p37"/>
          <p:cNvPicPr preferRelativeResize="0"/>
          <p:nvPr/>
        </p:nvPicPr>
        <p:blipFill>
          <a:blip r:embed="rId5">
            <a:alphaModFix/>
          </a:blip>
          <a:stretch>
            <a:fillRect/>
          </a:stretch>
        </p:blipFill>
        <p:spPr>
          <a:xfrm>
            <a:off x="8448522" y="608525"/>
            <a:ext cx="657729" cy="630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1741550" y="70610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Components</a:t>
            </a:r>
            <a:endParaRPr sz="1800"/>
          </a:p>
        </p:txBody>
      </p:sp>
      <p:sp>
        <p:nvSpPr>
          <p:cNvPr id="232" name="Google Shape;232;p38"/>
          <p:cNvSpPr txBox="1">
            <a:spLocks noGrp="1"/>
          </p:cNvSpPr>
          <p:nvPr>
            <p:ph type="body" idx="1"/>
          </p:nvPr>
        </p:nvSpPr>
        <p:spPr>
          <a:xfrm>
            <a:off x="182454" y="1345150"/>
            <a:ext cx="3472800" cy="31791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sz="1400">
                <a:solidFill>
                  <a:srgbClr val="000000"/>
                </a:solidFill>
                <a:highlight>
                  <a:srgbClr val="FFFFFF"/>
                </a:highlight>
                <a:latin typeface="Arial"/>
                <a:ea typeface="Arial"/>
                <a:cs typeface="Arial"/>
                <a:sym typeface="Arial"/>
              </a:rPr>
              <a:t>AWS Lambda :</a:t>
            </a:r>
            <a:endParaRPr sz="1400">
              <a:solidFill>
                <a:srgbClr val="000000"/>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endParaRPr sz="1400">
              <a:solidFill>
                <a:srgbClr val="000000"/>
              </a:solidFill>
              <a:highlight>
                <a:srgbClr val="FFFFFF"/>
              </a:highlight>
              <a:latin typeface="Arial"/>
              <a:ea typeface="Arial"/>
              <a:cs typeface="Arial"/>
              <a:sym typeface="Arial"/>
            </a:endParaRPr>
          </a:p>
          <a:p>
            <a:pPr marL="0" lvl="0" indent="0" algn="just" rtl="0">
              <a:lnSpc>
                <a:spcPct val="115000"/>
              </a:lnSpc>
              <a:spcBef>
                <a:spcPts val="0"/>
              </a:spcBef>
              <a:spcAft>
                <a:spcPts val="0"/>
              </a:spcAft>
              <a:buNone/>
            </a:pPr>
            <a:r>
              <a:rPr lang="en" sz="1400" b="0">
                <a:solidFill>
                  <a:srgbClr val="000000"/>
                </a:solidFill>
                <a:latin typeface="Arial"/>
                <a:ea typeface="Arial"/>
                <a:cs typeface="Arial"/>
                <a:sym typeface="Arial"/>
              </a:rPr>
              <a:t>AWS Lambda is a serverless compute service that runs your code in response to events and automatically manages the underlying compute resources.</a:t>
            </a:r>
            <a:endParaRPr sz="1400" b="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400" b="0">
              <a:solidFill>
                <a:srgbClr val="000000"/>
              </a:solidFill>
              <a:latin typeface="Arial"/>
              <a:ea typeface="Arial"/>
              <a:cs typeface="Arial"/>
              <a:sym typeface="Arial"/>
            </a:endParaRPr>
          </a:p>
          <a:p>
            <a:pPr marL="0" lvl="0" indent="0" algn="just" rtl="0">
              <a:lnSpc>
                <a:spcPct val="115000"/>
              </a:lnSpc>
              <a:spcBef>
                <a:spcPts val="0"/>
              </a:spcBef>
              <a:spcAft>
                <a:spcPts val="0"/>
              </a:spcAft>
              <a:buNone/>
            </a:pPr>
            <a:endParaRPr sz="1400" b="0">
              <a:solidFill>
                <a:srgbClr val="000000"/>
              </a:solidFill>
              <a:latin typeface="Arial"/>
              <a:ea typeface="Arial"/>
              <a:cs typeface="Arial"/>
              <a:sym typeface="Arial"/>
            </a:endParaRPr>
          </a:p>
        </p:txBody>
      </p:sp>
      <p:pic>
        <p:nvPicPr>
          <p:cNvPr id="233" name="Google Shape;233;p38"/>
          <p:cNvPicPr preferRelativeResize="0"/>
          <p:nvPr/>
        </p:nvPicPr>
        <p:blipFill>
          <a:blip r:embed="rId3">
            <a:alphaModFix/>
          </a:blip>
          <a:stretch>
            <a:fillRect/>
          </a:stretch>
        </p:blipFill>
        <p:spPr>
          <a:xfrm>
            <a:off x="4017261" y="1345150"/>
            <a:ext cx="4456889" cy="3343950"/>
          </a:xfrm>
          <a:prstGeom prst="rect">
            <a:avLst/>
          </a:prstGeom>
          <a:noFill/>
          <a:ln>
            <a:noFill/>
          </a:ln>
        </p:spPr>
      </p:pic>
      <p:pic>
        <p:nvPicPr>
          <p:cNvPr id="234" name="Google Shape;234;p38"/>
          <p:cNvPicPr preferRelativeResize="0"/>
          <p:nvPr/>
        </p:nvPicPr>
        <p:blipFill>
          <a:blip r:embed="rId4">
            <a:alphaModFix/>
          </a:blip>
          <a:stretch>
            <a:fillRect/>
          </a:stretch>
        </p:blipFill>
        <p:spPr>
          <a:xfrm>
            <a:off x="8340300" y="612225"/>
            <a:ext cx="803699" cy="718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body" idx="1"/>
          </p:nvPr>
        </p:nvSpPr>
        <p:spPr>
          <a:xfrm>
            <a:off x="495025" y="1264550"/>
            <a:ext cx="3907500" cy="3259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400">
                <a:solidFill>
                  <a:srgbClr val="000000"/>
                </a:solidFill>
                <a:highlight>
                  <a:srgbClr val="FFFFFF"/>
                </a:highlight>
                <a:latin typeface="Arial"/>
                <a:ea typeface="Arial"/>
                <a:cs typeface="Arial"/>
                <a:sym typeface="Arial"/>
              </a:rPr>
              <a:t>Elastic Search :</a:t>
            </a:r>
            <a:endParaRPr sz="140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 sz="1400" b="0">
                <a:solidFill>
                  <a:srgbClr val="222222"/>
                </a:solidFill>
                <a:highlight>
                  <a:srgbClr val="FFFFFF"/>
                </a:highlight>
                <a:latin typeface="Arial"/>
                <a:ea typeface="Arial"/>
                <a:cs typeface="Arial"/>
                <a:sym typeface="Arial"/>
              </a:rPr>
              <a:t>Elasticsearch is an open-source, broadly-distributable, readily-scalable, enterprise-grade search engine. Elasticsearch can power extremely fast searches that support your data discovery applications.</a:t>
            </a:r>
            <a:endParaRPr sz="1400" b="0">
              <a:solidFill>
                <a:srgbClr val="222222"/>
              </a:solidFill>
              <a:highlight>
                <a:srgbClr val="FFFFFF"/>
              </a:highlight>
              <a:latin typeface="Arial"/>
              <a:ea typeface="Arial"/>
              <a:cs typeface="Arial"/>
              <a:sym typeface="Arial"/>
            </a:endParaRPr>
          </a:p>
          <a:p>
            <a:pPr marL="0" lvl="0" indent="0" algn="l" rtl="0">
              <a:spcBef>
                <a:spcPts val="1170"/>
              </a:spcBef>
              <a:spcAft>
                <a:spcPts val="0"/>
              </a:spcAft>
              <a:buNone/>
            </a:pPr>
            <a:endParaRPr sz="1400">
              <a:latin typeface="Arial"/>
              <a:ea typeface="Arial"/>
              <a:cs typeface="Arial"/>
              <a:sym typeface="Arial"/>
            </a:endParaRPr>
          </a:p>
        </p:txBody>
      </p:sp>
      <p:pic>
        <p:nvPicPr>
          <p:cNvPr id="240" name="Google Shape;240;p39"/>
          <p:cNvPicPr preferRelativeResize="0"/>
          <p:nvPr/>
        </p:nvPicPr>
        <p:blipFill>
          <a:blip r:embed="rId3">
            <a:alphaModFix/>
          </a:blip>
          <a:stretch>
            <a:fillRect/>
          </a:stretch>
        </p:blipFill>
        <p:spPr>
          <a:xfrm>
            <a:off x="4402525" y="1264552"/>
            <a:ext cx="4436674" cy="2555975"/>
          </a:xfrm>
          <a:prstGeom prst="rect">
            <a:avLst/>
          </a:prstGeom>
          <a:noFill/>
          <a:ln>
            <a:noFill/>
          </a:ln>
        </p:spPr>
      </p:pic>
      <p:pic>
        <p:nvPicPr>
          <p:cNvPr id="241" name="Google Shape;241;p39"/>
          <p:cNvPicPr preferRelativeResize="0"/>
          <p:nvPr/>
        </p:nvPicPr>
        <p:blipFill>
          <a:blip r:embed="rId4">
            <a:alphaModFix/>
          </a:blip>
          <a:stretch>
            <a:fillRect/>
          </a:stretch>
        </p:blipFill>
        <p:spPr>
          <a:xfrm>
            <a:off x="8353775" y="632821"/>
            <a:ext cx="790225" cy="816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body" idx="1"/>
          </p:nvPr>
        </p:nvSpPr>
        <p:spPr>
          <a:xfrm>
            <a:off x="423975" y="1236150"/>
            <a:ext cx="2685300" cy="32883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r>
              <a:rPr lang="en" sz="1400">
                <a:solidFill>
                  <a:srgbClr val="000000"/>
                </a:solidFill>
                <a:latin typeface="Arial"/>
                <a:ea typeface="Arial"/>
                <a:cs typeface="Arial"/>
                <a:sym typeface="Arial"/>
              </a:rPr>
              <a:t>Kibana : </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None/>
            </a:pPr>
            <a:r>
              <a:rPr lang="en" sz="1400" b="0">
                <a:solidFill>
                  <a:srgbClr val="000000"/>
                </a:solidFill>
                <a:latin typeface="Arial"/>
                <a:ea typeface="Arial"/>
                <a:cs typeface="Arial"/>
                <a:sym typeface="Arial"/>
              </a:rPr>
              <a:t>Kibana is an open-source data visualization and exploration tool used for analytics, application monitoring, and operational intelligence use cases.</a:t>
            </a:r>
            <a:r>
              <a:rPr lang="en" sz="1800" b="0">
                <a:solidFill>
                  <a:srgbClr val="000000"/>
                </a:solidFill>
                <a:latin typeface="Arial"/>
                <a:ea typeface="Arial"/>
                <a:cs typeface="Arial"/>
                <a:sym typeface="Arial"/>
              </a:rPr>
              <a:t> </a:t>
            </a:r>
            <a:endParaRPr sz="1800" b="0">
              <a:solidFill>
                <a:srgbClr val="000000"/>
              </a:solidFill>
              <a:latin typeface="Arial"/>
              <a:ea typeface="Arial"/>
              <a:cs typeface="Arial"/>
              <a:sym typeface="Arial"/>
            </a:endParaRPr>
          </a:p>
          <a:p>
            <a:pPr marL="0" lvl="0" indent="0" algn="just" rtl="0">
              <a:lnSpc>
                <a:spcPct val="115000"/>
              </a:lnSpc>
              <a:spcBef>
                <a:spcPts val="0"/>
              </a:spcBef>
              <a:spcAft>
                <a:spcPts val="0"/>
              </a:spcAft>
              <a:buNone/>
            </a:pPr>
            <a:r>
              <a:rPr lang="en" sz="1400" b="0">
                <a:solidFill>
                  <a:srgbClr val="000000"/>
                </a:solidFill>
                <a:latin typeface="Arial"/>
                <a:ea typeface="Arial"/>
                <a:cs typeface="Arial"/>
                <a:sym typeface="Arial"/>
              </a:rPr>
              <a:t>It provides tight integration with</a:t>
            </a:r>
            <a:r>
              <a:rPr lang="en" sz="1400" b="0">
                <a:solidFill>
                  <a:srgbClr val="000000"/>
                </a:solidFill>
                <a:uFill>
                  <a:noFill/>
                </a:uFill>
                <a:latin typeface="Arial"/>
                <a:ea typeface="Arial"/>
                <a:cs typeface="Arial"/>
                <a:sym typeface="Arial"/>
                <a:hlinkClick r:id="rId3"/>
              </a:rPr>
              <a:t> </a:t>
            </a:r>
            <a:r>
              <a:rPr lang="en" sz="1400" b="0">
                <a:solidFill>
                  <a:srgbClr val="000000"/>
                </a:solidFill>
                <a:latin typeface="Arial"/>
                <a:ea typeface="Arial"/>
                <a:cs typeface="Arial"/>
                <a:sym typeface="Arial"/>
              </a:rPr>
              <a:t>ElasticSearch, which makes Kibana the default choice for visualizing data stored in Elasticsearch.</a:t>
            </a:r>
            <a:endParaRPr sz="1400" b="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800" b="0">
              <a:solidFill>
                <a:srgbClr val="000000"/>
              </a:solidFill>
              <a:latin typeface="Arial"/>
              <a:ea typeface="Arial"/>
              <a:cs typeface="Arial"/>
              <a:sym typeface="Arial"/>
            </a:endParaRPr>
          </a:p>
          <a:p>
            <a:pPr marL="0" lvl="0" indent="0" algn="l" rtl="0">
              <a:lnSpc>
                <a:spcPct val="115000"/>
              </a:lnSpc>
              <a:spcBef>
                <a:spcPts val="0"/>
              </a:spcBef>
              <a:spcAft>
                <a:spcPts val="0"/>
              </a:spcAft>
              <a:buNone/>
            </a:pPr>
            <a:endParaRPr sz="1800" b="0">
              <a:solidFill>
                <a:srgbClr val="000000"/>
              </a:solidFill>
              <a:latin typeface="Arial"/>
              <a:ea typeface="Arial"/>
              <a:cs typeface="Arial"/>
              <a:sym typeface="Arial"/>
            </a:endParaRPr>
          </a:p>
          <a:p>
            <a:pPr marL="0" lvl="0" indent="0" algn="l" rtl="0">
              <a:spcBef>
                <a:spcPts val="1170"/>
              </a:spcBef>
              <a:spcAft>
                <a:spcPts val="0"/>
              </a:spcAft>
              <a:buNone/>
            </a:pPr>
            <a:endParaRPr sz="1400">
              <a:solidFill>
                <a:srgbClr val="000000"/>
              </a:solidFill>
              <a:latin typeface="Arial"/>
              <a:ea typeface="Arial"/>
              <a:cs typeface="Arial"/>
              <a:sym typeface="Arial"/>
            </a:endParaRPr>
          </a:p>
        </p:txBody>
      </p:sp>
      <p:pic>
        <p:nvPicPr>
          <p:cNvPr id="247" name="Google Shape;247;p40"/>
          <p:cNvPicPr preferRelativeResize="0"/>
          <p:nvPr/>
        </p:nvPicPr>
        <p:blipFill>
          <a:blip r:embed="rId4">
            <a:alphaModFix/>
          </a:blip>
          <a:stretch>
            <a:fillRect/>
          </a:stretch>
        </p:blipFill>
        <p:spPr>
          <a:xfrm>
            <a:off x="4043150" y="875950"/>
            <a:ext cx="4337626" cy="3887851"/>
          </a:xfrm>
          <a:prstGeom prst="rect">
            <a:avLst/>
          </a:prstGeom>
          <a:noFill/>
          <a:ln>
            <a:noFill/>
          </a:ln>
        </p:spPr>
      </p:pic>
      <p:pic>
        <p:nvPicPr>
          <p:cNvPr id="248" name="Google Shape;248;p40"/>
          <p:cNvPicPr preferRelativeResize="0"/>
          <p:nvPr/>
        </p:nvPicPr>
        <p:blipFill>
          <a:blip r:embed="rId5">
            <a:alphaModFix/>
          </a:blip>
          <a:stretch>
            <a:fillRect/>
          </a:stretch>
        </p:blipFill>
        <p:spPr>
          <a:xfrm>
            <a:off x="8476325" y="678200"/>
            <a:ext cx="586200" cy="55795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1632575" y="566800"/>
            <a:ext cx="6732600" cy="417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sz="1800"/>
              <a:t>System Architecture</a:t>
            </a:r>
            <a:endParaRPr sz="1800"/>
          </a:p>
        </p:txBody>
      </p:sp>
      <p:pic>
        <p:nvPicPr>
          <p:cNvPr id="254" name="Google Shape;254;p41"/>
          <p:cNvPicPr preferRelativeResize="0"/>
          <p:nvPr/>
        </p:nvPicPr>
        <p:blipFill>
          <a:blip r:embed="rId3">
            <a:alphaModFix/>
          </a:blip>
          <a:stretch>
            <a:fillRect/>
          </a:stretch>
        </p:blipFill>
        <p:spPr>
          <a:xfrm>
            <a:off x="2105500" y="2583800"/>
            <a:ext cx="877075" cy="718750"/>
          </a:xfrm>
          <a:prstGeom prst="rect">
            <a:avLst/>
          </a:prstGeom>
          <a:noFill/>
          <a:ln>
            <a:noFill/>
          </a:ln>
        </p:spPr>
      </p:pic>
      <p:pic>
        <p:nvPicPr>
          <p:cNvPr id="255" name="Google Shape;255;p41"/>
          <p:cNvPicPr preferRelativeResize="0"/>
          <p:nvPr/>
        </p:nvPicPr>
        <p:blipFill rotWithShape="1">
          <a:blip r:embed="rId4">
            <a:alphaModFix/>
          </a:blip>
          <a:srcRect/>
          <a:stretch/>
        </p:blipFill>
        <p:spPr>
          <a:xfrm>
            <a:off x="2250950" y="3727284"/>
            <a:ext cx="586211" cy="586211"/>
          </a:xfrm>
          <a:prstGeom prst="rect">
            <a:avLst/>
          </a:prstGeom>
          <a:noFill/>
          <a:ln>
            <a:noFill/>
          </a:ln>
        </p:spPr>
      </p:pic>
      <p:pic>
        <p:nvPicPr>
          <p:cNvPr id="256" name="Google Shape;256;p41"/>
          <p:cNvPicPr preferRelativeResize="0"/>
          <p:nvPr/>
        </p:nvPicPr>
        <p:blipFill rotWithShape="1">
          <a:blip r:embed="rId5">
            <a:alphaModFix/>
          </a:blip>
          <a:srcRect/>
          <a:stretch/>
        </p:blipFill>
        <p:spPr>
          <a:xfrm>
            <a:off x="1474474" y="3754887"/>
            <a:ext cx="530976" cy="531000"/>
          </a:xfrm>
          <a:prstGeom prst="rect">
            <a:avLst/>
          </a:prstGeom>
          <a:noFill/>
          <a:ln>
            <a:noFill/>
          </a:ln>
        </p:spPr>
      </p:pic>
      <p:sp>
        <p:nvSpPr>
          <p:cNvPr id="257" name="Google Shape;257;p41"/>
          <p:cNvSpPr txBox="1"/>
          <p:nvPr/>
        </p:nvSpPr>
        <p:spPr>
          <a:xfrm>
            <a:off x="1940138" y="2234138"/>
            <a:ext cx="12078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EC2 Instance</a:t>
            </a:r>
            <a:endParaRPr b="1">
              <a:latin typeface="Arial Narrow"/>
              <a:ea typeface="Arial Narrow"/>
              <a:cs typeface="Arial Narrow"/>
              <a:sym typeface="Arial Narrow"/>
            </a:endParaRPr>
          </a:p>
        </p:txBody>
      </p:sp>
      <p:pic>
        <p:nvPicPr>
          <p:cNvPr id="258" name="Google Shape;258;p41"/>
          <p:cNvPicPr preferRelativeResize="0"/>
          <p:nvPr/>
        </p:nvPicPr>
        <p:blipFill>
          <a:blip r:embed="rId6">
            <a:alphaModFix/>
          </a:blip>
          <a:stretch>
            <a:fillRect/>
          </a:stretch>
        </p:blipFill>
        <p:spPr>
          <a:xfrm>
            <a:off x="3928100" y="2647600"/>
            <a:ext cx="611200" cy="586200"/>
          </a:xfrm>
          <a:prstGeom prst="rect">
            <a:avLst/>
          </a:prstGeom>
          <a:noFill/>
          <a:ln>
            <a:noFill/>
          </a:ln>
        </p:spPr>
      </p:pic>
      <p:pic>
        <p:nvPicPr>
          <p:cNvPr id="259" name="Google Shape;259;p41"/>
          <p:cNvPicPr preferRelativeResize="0"/>
          <p:nvPr/>
        </p:nvPicPr>
        <p:blipFill>
          <a:blip r:embed="rId7">
            <a:alphaModFix/>
          </a:blip>
          <a:stretch>
            <a:fillRect/>
          </a:stretch>
        </p:blipFill>
        <p:spPr>
          <a:xfrm>
            <a:off x="3904000" y="1515387"/>
            <a:ext cx="803699" cy="718751"/>
          </a:xfrm>
          <a:prstGeom prst="rect">
            <a:avLst/>
          </a:prstGeom>
          <a:noFill/>
          <a:ln>
            <a:noFill/>
          </a:ln>
        </p:spPr>
      </p:pic>
      <p:pic>
        <p:nvPicPr>
          <p:cNvPr id="260" name="Google Shape;260;p41"/>
          <p:cNvPicPr preferRelativeResize="0"/>
          <p:nvPr/>
        </p:nvPicPr>
        <p:blipFill>
          <a:blip r:embed="rId8">
            <a:alphaModFix/>
          </a:blip>
          <a:stretch>
            <a:fillRect/>
          </a:stretch>
        </p:blipFill>
        <p:spPr>
          <a:xfrm>
            <a:off x="5228150" y="1526682"/>
            <a:ext cx="803700" cy="696167"/>
          </a:xfrm>
          <a:prstGeom prst="rect">
            <a:avLst/>
          </a:prstGeom>
          <a:noFill/>
          <a:ln>
            <a:noFill/>
          </a:ln>
        </p:spPr>
      </p:pic>
      <p:pic>
        <p:nvPicPr>
          <p:cNvPr id="261" name="Google Shape;261;p41"/>
          <p:cNvPicPr preferRelativeResize="0"/>
          <p:nvPr/>
        </p:nvPicPr>
        <p:blipFill>
          <a:blip r:embed="rId9">
            <a:alphaModFix/>
          </a:blip>
          <a:stretch>
            <a:fillRect/>
          </a:stretch>
        </p:blipFill>
        <p:spPr>
          <a:xfrm>
            <a:off x="5648675" y="2647612"/>
            <a:ext cx="611200" cy="631722"/>
          </a:xfrm>
          <a:prstGeom prst="rect">
            <a:avLst/>
          </a:prstGeom>
          <a:noFill/>
          <a:ln>
            <a:noFill/>
          </a:ln>
        </p:spPr>
      </p:pic>
      <p:pic>
        <p:nvPicPr>
          <p:cNvPr id="262" name="Google Shape;262;p41"/>
          <p:cNvPicPr preferRelativeResize="0"/>
          <p:nvPr/>
        </p:nvPicPr>
        <p:blipFill>
          <a:blip r:embed="rId10">
            <a:alphaModFix/>
          </a:blip>
          <a:stretch>
            <a:fillRect/>
          </a:stretch>
        </p:blipFill>
        <p:spPr>
          <a:xfrm>
            <a:off x="7178875" y="2684500"/>
            <a:ext cx="586200" cy="557957"/>
          </a:xfrm>
          <a:prstGeom prst="rect">
            <a:avLst/>
          </a:prstGeom>
          <a:noFill/>
          <a:ln>
            <a:noFill/>
          </a:ln>
        </p:spPr>
      </p:pic>
      <p:sp>
        <p:nvSpPr>
          <p:cNvPr id="263" name="Google Shape;263;p41"/>
          <p:cNvSpPr txBox="1"/>
          <p:nvPr/>
        </p:nvSpPr>
        <p:spPr>
          <a:xfrm>
            <a:off x="1462678" y="4285875"/>
            <a:ext cx="9939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Twitter API</a:t>
            </a:r>
            <a:endParaRPr b="1">
              <a:latin typeface="Arial Narrow"/>
              <a:ea typeface="Arial Narrow"/>
              <a:cs typeface="Arial Narrow"/>
              <a:sym typeface="Arial Narrow"/>
            </a:endParaRPr>
          </a:p>
        </p:txBody>
      </p:sp>
      <p:sp>
        <p:nvSpPr>
          <p:cNvPr id="264" name="Google Shape;264;p41"/>
          <p:cNvSpPr/>
          <p:nvPr/>
        </p:nvSpPr>
        <p:spPr>
          <a:xfrm>
            <a:off x="2456450" y="3339600"/>
            <a:ext cx="175200" cy="312600"/>
          </a:xfrm>
          <a:prstGeom prst="down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2040600" y="3862575"/>
            <a:ext cx="175200" cy="198900"/>
          </a:xfrm>
          <a:prstGeom prst="left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txBox="1"/>
          <p:nvPr/>
        </p:nvSpPr>
        <p:spPr>
          <a:xfrm>
            <a:off x="3629800" y="3396450"/>
            <a:ext cx="13521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Kinesis Firehose</a:t>
            </a:r>
            <a:endParaRPr b="1">
              <a:latin typeface="Arial Narrow"/>
              <a:ea typeface="Arial Narrow"/>
              <a:cs typeface="Arial Narrow"/>
              <a:sym typeface="Arial Narrow"/>
            </a:endParaRPr>
          </a:p>
        </p:txBody>
      </p:sp>
      <p:sp>
        <p:nvSpPr>
          <p:cNvPr id="267" name="Google Shape;267;p41"/>
          <p:cNvSpPr txBox="1"/>
          <p:nvPr/>
        </p:nvSpPr>
        <p:spPr>
          <a:xfrm>
            <a:off x="3701938" y="1152350"/>
            <a:ext cx="12078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AWS Lambda</a:t>
            </a:r>
            <a:endParaRPr b="1">
              <a:latin typeface="Arial Narrow"/>
              <a:ea typeface="Arial Narrow"/>
              <a:cs typeface="Arial Narrow"/>
              <a:sym typeface="Arial Narrow"/>
            </a:endParaRPr>
          </a:p>
        </p:txBody>
      </p:sp>
      <p:sp>
        <p:nvSpPr>
          <p:cNvPr id="268" name="Google Shape;268;p41"/>
          <p:cNvSpPr txBox="1"/>
          <p:nvPr/>
        </p:nvSpPr>
        <p:spPr>
          <a:xfrm>
            <a:off x="6124650" y="1613225"/>
            <a:ext cx="12078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AWS Comprehend</a:t>
            </a:r>
            <a:endParaRPr b="1">
              <a:latin typeface="Arial Narrow"/>
              <a:ea typeface="Arial Narrow"/>
              <a:cs typeface="Arial Narrow"/>
              <a:sym typeface="Arial Narrow"/>
            </a:endParaRPr>
          </a:p>
        </p:txBody>
      </p:sp>
      <p:sp>
        <p:nvSpPr>
          <p:cNvPr id="269" name="Google Shape;269;p41"/>
          <p:cNvSpPr/>
          <p:nvPr/>
        </p:nvSpPr>
        <p:spPr>
          <a:xfrm>
            <a:off x="4029800" y="2257000"/>
            <a:ext cx="175200" cy="312600"/>
          </a:xfrm>
          <a:prstGeom prst="up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4364100" y="2284575"/>
            <a:ext cx="175200" cy="312600"/>
          </a:xfrm>
          <a:prstGeom prst="down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4782850" y="1844950"/>
            <a:ext cx="362700" cy="198900"/>
          </a:xfrm>
          <a:prstGeom prst="right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147950" y="2864027"/>
            <a:ext cx="648900" cy="198900"/>
          </a:xfrm>
          <a:prstGeom prst="right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4769538" y="2864027"/>
            <a:ext cx="648900" cy="198900"/>
          </a:xfrm>
          <a:prstGeom prst="right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6394913" y="2843727"/>
            <a:ext cx="648900" cy="198900"/>
          </a:xfrm>
          <a:prstGeom prst="rightArrow">
            <a:avLst>
              <a:gd name="adj1" fmla="val 50000"/>
              <a:gd name="adj2" fmla="val 50000"/>
            </a:avLst>
          </a:prstGeom>
          <a:solidFill>
            <a:srgbClr val="307B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txBox="1"/>
          <p:nvPr/>
        </p:nvSpPr>
        <p:spPr>
          <a:xfrm>
            <a:off x="5492375" y="3444675"/>
            <a:ext cx="12078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Elastic Search</a:t>
            </a:r>
            <a:endParaRPr b="1">
              <a:latin typeface="Arial Narrow"/>
              <a:ea typeface="Arial Narrow"/>
              <a:cs typeface="Arial Narrow"/>
              <a:sym typeface="Arial Narrow"/>
            </a:endParaRPr>
          </a:p>
        </p:txBody>
      </p:sp>
      <p:sp>
        <p:nvSpPr>
          <p:cNvPr id="276" name="Google Shape;276;p41"/>
          <p:cNvSpPr txBox="1"/>
          <p:nvPr/>
        </p:nvSpPr>
        <p:spPr>
          <a:xfrm>
            <a:off x="7155700" y="3478900"/>
            <a:ext cx="993900" cy="3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rial Narrow"/>
                <a:ea typeface="Arial Narrow"/>
                <a:cs typeface="Arial Narrow"/>
                <a:sym typeface="Arial Narrow"/>
              </a:rPr>
              <a:t>Kibana</a:t>
            </a:r>
            <a:endParaRPr b="1">
              <a:latin typeface="Arial Narrow"/>
              <a:ea typeface="Arial Narrow"/>
              <a:cs typeface="Arial Narrow"/>
              <a:sym typeface="Arial Narrow"/>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693875" y="989750"/>
            <a:ext cx="6732600" cy="531000"/>
          </a:xfrm>
          <a:prstGeom prst="rect">
            <a:avLst/>
          </a:prstGeom>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r>
              <a:rPr lang="en" sz="1800"/>
              <a:t>Why do we need it?</a:t>
            </a:r>
            <a:endParaRPr sz="1800"/>
          </a:p>
        </p:txBody>
      </p:sp>
      <p:sp>
        <p:nvSpPr>
          <p:cNvPr id="63" name="Google Shape;63;p15"/>
          <p:cNvSpPr txBox="1">
            <a:spLocks noGrp="1"/>
          </p:cNvSpPr>
          <p:nvPr>
            <p:ph type="body" idx="1"/>
          </p:nvPr>
        </p:nvSpPr>
        <p:spPr>
          <a:xfrm>
            <a:off x="693875" y="1583475"/>
            <a:ext cx="3677700" cy="2904600"/>
          </a:xfrm>
          <a:prstGeom prst="rect">
            <a:avLst/>
          </a:prstGeom>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Clr>
                <a:srgbClr val="000000"/>
              </a:buClr>
              <a:buSzPts val="1800"/>
              <a:buFont typeface="Arial"/>
              <a:buChar char="●"/>
            </a:pPr>
            <a:r>
              <a:rPr lang="en" sz="1800" b="0">
                <a:solidFill>
                  <a:srgbClr val="000000"/>
                </a:solidFill>
                <a:latin typeface="Arial"/>
                <a:ea typeface="Arial"/>
                <a:cs typeface="Arial"/>
                <a:sym typeface="Arial"/>
              </a:rPr>
              <a:t>To Adjust Marketing Strategy</a:t>
            </a:r>
            <a:endParaRPr sz="1800" b="0">
              <a:solidFill>
                <a:srgbClr val="000000"/>
              </a:solidFill>
              <a:latin typeface="Arial"/>
              <a:ea typeface="Arial"/>
              <a:cs typeface="Arial"/>
              <a:sym typeface="Arial"/>
            </a:endParaRPr>
          </a:p>
          <a:p>
            <a:pPr marL="457200" lvl="0" indent="0" algn="l" rtl="0">
              <a:lnSpc>
                <a:spcPct val="100000"/>
              </a:lnSpc>
              <a:spcBef>
                <a:spcPts val="480"/>
              </a:spcBef>
              <a:spcAft>
                <a:spcPts val="0"/>
              </a:spcAft>
              <a:buNone/>
            </a:pPr>
            <a:endParaRPr sz="1800" b="0">
              <a:solidFill>
                <a:srgbClr val="000000"/>
              </a:solidFill>
              <a:latin typeface="Arial"/>
              <a:ea typeface="Arial"/>
              <a:cs typeface="Arial"/>
              <a:sym typeface="Arial"/>
            </a:endParaRPr>
          </a:p>
          <a:p>
            <a:pPr marL="457200" lvl="0" indent="-342900" algn="l" rtl="0">
              <a:lnSpc>
                <a:spcPct val="100000"/>
              </a:lnSpc>
              <a:spcBef>
                <a:spcPts val="480"/>
              </a:spcBef>
              <a:spcAft>
                <a:spcPts val="0"/>
              </a:spcAft>
              <a:buClr>
                <a:srgbClr val="000000"/>
              </a:buClr>
              <a:buSzPts val="1800"/>
              <a:buFont typeface="Arial"/>
              <a:buChar char="●"/>
            </a:pPr>
            <a:r>
              <a:rPr lang="en" sz="1800" b="0">
                <a:solidFill>
                  <a:srgbClr val="000000"/>
                </a:solidFill>
                <a:latin typeface="Arial"/>
                <a:ea typeface="Arial"/>
                <a:cs typeface="Arial"/>
                <a:sym typeface="Arial"/>
              </a:rPr>
              <a:t>Develop Product Quality</a:t>
            </a:r>
            <a:endParaRPr sz="1800" b="0">
              <a:solidFill>
                <a:srgbClr val="000000"/>
              </a:solidFill>
              <a:latin typeface="Arial"/>
              <a:ea typeface="Arial"/>
              <a:cs typeface="Arial"/>
              <a:sym typeface="Arial"/>
            </a:endParaRPr>
          </a:p>
          <a:p>
            <a:pPr marL="457200" lvl="0" indent="0" algn="l" rtl="0">
              <a:lnSpc>
                <a:spcPct val="100000"/>
              </a:lnSpc>
              <a:spcBef>
                <a:spcPts val="480"/>
              </a:spcBef>
              <a:spcAft>
                <a:spcPts val="0"/>
              </a:spcAft>
              <a:buNone/>
            </a:pPr>
            <a:endParaRPr sz="1800" b="0">
              <a:solidFill>
                <a:srgbClr val="000000"/>
              </a:solidFill>
              <a:latin typeface="Arial"/>
              <a:ea typeface="Arial"/>
              <a:cs typeface="Arial"/>
              <a:sym typeface="Arial"/>
            </a:endParaRPr>
          </a:p>
          <a:p>
            <a:pPr marL="457200" lvl="0" indent="-342900" algn="l" rtl="0">
              <a:lnSpc>
                <a:spcPct val="100000"/>
              </a:lnSpc>
              <a:spcBef>
                <a:spcPts val="480"/>
              </a:spcBef>
              <a:spcAft>
                <a:spcPts val="0"/>
              </a:spcAft>
              <a:buClr>
                <a:srgbClr val="000000"/>
              </a:buClr>
              <a:buSzPts val="1800"/>
              <a:buFont typeface="Arial"/>
              <a:buChar char="●"/>
            </a:pPr>
            <a:r>
              <a:rPr lang="en" sz="1800" b="0">
                <a:solidFill>
                  <a:srgbClr val="000000"/>
                </a:solidFill>
                <a:latin typeface="Arial"/>
                <a:ea typeface="Arial"/>
                <a:cs typeface="Arial"/>
                <a:sym typeface="Arial"/>
              </a:rPr>
              <a:t>Improve Customer Service</a:t>
            </a:r>
            <a:endParaRPr sz="1800" b="0">
              <a:solidFill>
                <a:srgbClr val="000000"/>
              </a:solidFill>
              <a:latin typeface="Arial"/>
              <a:ea typeface="Arial"/>
              <a:cs typeface="Arial"/>
              <a:sym typeface="Arial"/>
            </a:endParaRPr>
          </a:p>
          <a:p>
            <a:pPr marL="457200" lvl="0" indent="0" algn="l" rtl="0">
              <a:lnSpc>
                <a:spcPct val="100000"/>
              </a:lnSpc>
              <a:spcBef>
                <a:spcPts val="480"/>
              </a:spcBef>
              <a:spcAft>
                <a:spcPts val="0"/>
              </a:spcAft>
              <a:buNone/>
            </a:pPr>
            <a:endParaRPr sz="1800" b="0">
              <a:solidFill>
                <a:srgbClr val="000000"/>
              </a:solidFill>
              <a:latin typeface="Arial"/>
              <a:ea typeface="Arial"/>
              <a:cs typeface="Arial"/>
              <a:sym typeface="Arial"/>
            </a:endParaRPr>
          </a:p>
          <a:p>
            <a:pPr marL="457200" lvl="0" indent="-342900" algn="l" rtl="0">
              <a:lnSpc>
                <a:spcPct val="100000"/>
              </a:lnSpc>
              <a:spcBef>
                <a:spcPts val="480"/>
              </a:spcBef>
              <a:spcAft>
                <a:spcPts val="0"/>
              </a:spcAft>
              <a:buClr>
                <a:srgbClr val="000000"/>
              </a:buClr>
              <a:buSzPts val="1800"/>
              <a:buFont typeface="Arial"/>
              <a:buChar char="●"/>
            </a:pPr>
            <a:r>
              <a:rPr lang="en" sz="1800" b="0">
                <a:solidFill>
                  <a:srgbClr val="000000"/>
                </a:solidFill>
                <a:latin typeface="Arial"/>
                <a:ea typeface="Arial"/>
                <a:cs typeface="Arial"/>
                <a:sym typeface="Arial"/>
              </a:rPr>
              <a:t>Crisis Management</a:t>
            </a:r>
            <a:endParaRPr sz="1800" b="0">
              <a:solidFill>
                <a:srgbClr val="000000"/>
              </a:solidFill>
              <a:latin typeface="Arial"/>
              <a:ea typeface="Arial"/>
              <a:cs typeface="Arial"/>
              <a:sym typeface="Arial"/>
            </a:endParaRPr>
          </a:p>
          <a:p>
            <a:pPr marL="457200" lvl="0" indent="0" algn="l" rtl="0">
              <a:lnSpc>
                <a:spcPct val="100000"/>
              </a:lnSpc>
              <a:spcBef>
                <a:spcPts val="480"/>
              </a:spcBef>
              <a:spcAft>
                <a:spcPts val="0"/>
              </a:spcAft>
              <a:buNone/>
            </a:pPr>
            <a:endParaRPr>
              <a:solidFill>
                <a:srgbClr val="FF0000"/>
              </a:solidFill>
            </a:endParaRPr>
          </a:p>
        </p:txBody>
      </p:sp>
      <p:pic>
        <p:nvPicPr>
          <p:cNvPr id="64" name="Google Shape;64;p15"/>
          <p:cNvPicPr preferRelativeResize="0"/>
          <p:nvPr/>
        </p:nvPicPr>
        <p:blipFill>
          <a:blip r:embed="rId3">
            <a:alphaModFix/>
          </a:blip>
          <a:stretch>
            <a:fillRect/>
          </a:stretch>
        </p:blipFill>
        <p:spPr>
          <a:xfrm>
            <a:off x="6083050" y="1191725"/>
            <a:ext cx="2961226" cy="3296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2"/>
          <p:cNvSpPr txBox="1">
            <a:spLocks noGrp="1"/>
          </p:cNvSpPr>
          <p:nvPr>
            <p:ph type="title"/>
          </p:nvPr>
        </p:nvSpPr>
        <p:spPr>
          <a:xfrm>
            <a:off x="1692775" y="68672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Demo</a:t>
            </a:r>
            <a:endParaRPr sz="1800"/>
          </a:p>
        </p:txBody>
      </p:sp>
      <p:pic>
        <p:nvPicPr>
          <p:cNvPr id="282" name="Google Shape;282;p42"/>
          <p:cNvPicPr preferRelativeResize="0"/>
          <p:nvPr/>
        </p:nvPicPr>
        <p:blipFill>
          <a:blip r:embed="rId3">
            <a:alphaModFix/>
          </a:blip>
          <a:stretch>
            <a:fillRect/>
          </a:stretch>
        </p:blipFill>
        <p:spPr>
          <a:xfrm>
            <a:off x="152400" y="2046023"/>
            <a:ext cx="8839200" cy="2301250"/>
          </a:xfrm>
          <a:prstGeom prst="rect">
            <a:avLst/>
          </a:prstGeom>
          <a:noFill/>
          <a:ln>
            <a:noFill/>
          </a:ln>
        </p:spPr>
      </p:pic>
      <p:sp>
        <p:nvSpPr>
          <p:cNvPr id="283" name="Google Shape;283;p42"/>
          <p:cNvSpPr txBox="1"/>
          <p:nvPr/>
        </p:nvSpPr>
        <p:spPr>
          <a:xfrm>
            <a:off x="281900" y="1477700"/>
            <a:ext cx="47598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Running python script on AMI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3"/>
          <p:cNvSpPr txBox="1">
            <a:spLocks noGrp="1"/>
          </p:cNvSpPr>
          <p:nvPr>
            <p:ph type="title"/>
          </p:nvPr>
        </p:nvSpPr>
        <p:spPr>
          <a:xfrm>
            <a:off x="1739950" y="7009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Kinesis Monitor</a:t>
            </a:r>
            <a:endParaRPr sz="1800"/>
          </a:p>
        </p:txBody>
      </p:sp>
      <p:pic>
        <p:nvPicPr>
          <p:cNvPr id="289" name="Google Shape;289;p43"/>
          <p:cNvPicPr preferRelativeResize="0"/>
          <p:nvPr/>
        </p:nvPicPr>
        <p:blipFill>
          <a:blip r:embed="rId3">
            <a:alphaModFix/>
          </a:blip>
          <a:stretch>
            <a:fillRect/>
          </a:stretch>
        </p:blipFill>
        <p:spPr>
          <a:xfrm>
            <a:off x="777575" y="1327525"/>
            <a:ext cx="7694976" cy="3389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1778000" y="8572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AWS Lambda Logs</a:t>
            </a:r>
            <a:endParaRPr sz="1800"/>
          </a:p>
        </p:txBody>
      </p:sp>
      <p:pic>
        <p:nvPicPr>
          <p:cNvPr id="295" name="Google Shape;295;p44"/>
          <p:cNvPicPr preferRelativeResize="0"/>
          <p:nvPr/>
        </p:nvPicPr>
        <p:blipFill>
          <a:blip r:embed="rId3">
            <a:alphaModFix/>
          </a:blip>
          <a:stretch>
            <a:fillRect/>
          </a:stretch>
        </p:blipFill>
        <p:spPr>
          <a:xfrm>
            <a:off x="152400" y="1540650"/>
            <a:ext cx="8839200" cy="26446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title"/>
          </p:nvPr>
        </p:nvSpPr>
        <p:spPr>
          <a:xfrm>
            <a:off x="1778000" y="8572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Elasticsearch data snapshot</a:t>
            </a:r>
            <a:endParaRPr sz="1800"/>
          </a:p>
        </p:txBody>
      </p:sp>
      <p:pic>
        <p:nvPicPr>
          <p:cNvPr id="301" name="Google Shape;301;p45"/>
          <p:cNvPicPr preferRelativeResize="0"/>
          <p:nvPr/>
        </p:nvPicPr>
        <p:blipFill>
          <a:blip r:embed="rId3">
            <a:alphaModFix/>
          </a:blip>
          <a:stretch>
            <a:fillRect/>
          </a:stretch>
        </p:blipFill>
        <p:spPr>
          <a:xfrm>
            <a:off x="152400" y="1540650"/>
            <a:ext cx="8839199" cy="30587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6"/>
          <p:cNvSpPr txBox="1">
            <a:spLocks noGrp="1"/>
          </p:cNvSpPr>
          <p:nvPr>
            <p:ph type="title"/>
          </p:nvPr>
        </p:nvSpPr>
        <p:spPr>
          <a:xfrm>
            <a:off x="1725725" y="6867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Kibana Visualization</a:t>
            </a:r>
            <a:endParaRPr sz="1800"/>
          </a:p>
        </p:txBody>
      </p:sp>
      <p:pic>
        <p:nvPicPr>
          <p:cNvPr id="307" name="Google Shape;307;p46"/>
          <p:cNvPicPr preferRelativeResize="0"/>
          <p:nvPr/>
        </p:nvPicPr>
        <p:blipFill>
          <a:blip r:embed="rId3">
            <a:alphaModFix/>
          </a:blip>
          <a:stretch>
            <a:fillRect/>
          </a:stretch>
        </p:blipFill>
        <p:spPr>
          <a:xfrm>
            <a:off x="251850" y="1217750"/>
            <a:ext cx="8206474" cy="3620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47"/>
          <p:cNvSpPr/>
          <p:nvPr/>
        </p:nvSpPr>
        <p:spPr>
          <a:xfrm>
            <a:off x="0" y="0"/>
            <a:ext cx="9144000" cy="51435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13" name="Google Shape;313;p47"/>
          <p:cNvSpPr txBox="1">
            <a:spLocks noGrp="1"/>
          </p:cNvSpPr>
          <p:nvPr>
            <p:ph type="ctrTitle"/>
          </p:nvPr>
        </p:nvSpPr>
        <p:spPr>
          <a:xfrm>
            <a:off x="4869019" y="1583633"/>
            <a:ext cx="3483937" cy="2166836"/>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lt1"/>
              </a:buClr>
              <a:buSzPts val="3500"/>
              <a:buFont typeface="Calibri"/>
              <a:buNone/>
            </a:pPr>
            <a:r>
              <a:rPr lang="en" sz="3500">
                <a:solidFill>
                  <a:schemeClr val="lt1"/>
                </a:solidFill>
              </a:rPr>
              <a:t>SENTIMENT ANALYSIS ON GOOGLE CLOUD PLATFORM</a:t>
            </a:r>
            <a:endParaRPr sz="1100"/>
          </a:p>
        </p:txBody>
      </p:sp>
      <p:sp>
        <p:nvSpPr>
          <p:cNvPr id="314" name="Google Shape;314;p47"/>
          <p:cNvSpPr/>
          <p:nvPr/>
        </p:nvSpPr>
        <p:spPr>
          <a:xfrm flipH="1">
            <a:off x="0" y="0"/>
            <a:ext cx="4629586" cy="51435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lt1">
              <a:alpha val="8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315" name="Google Shape;315;p47"/>
          <p:cNvSpPr/>
          <p:nvPr/>
        </p:nvSpPr>
        <p:spPr>
          <a:xfrm>
            <a:off x="0" y="0"/>
            <a:ext cx="4518115" cy="5143500"/>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316" name="Google Shape;316;p47"/>
          <p:cNvPicPr preferRelativeResize="0"/>
          <p:nvPr/>
        </p:nvPicPr>
        <p:blipFill rotWithShape="1">
          <a:blip r:embed="rId3">
            <a:alphaModFix/>
          </a:blip>
          <a:srcRect/>
          <a:stretch/>
        </p:blipFill>
        <p:spPr>
          <a:xfrm>
            <a:off x="314536" y="540745"/>
            <a:ext cx="3035882" cy="30358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8"/>
          <p:cNvSpPr txBox="1">
            <a:spLocks noGrp="1"/>
          </p:cNvSpPr>
          <p:nvPr>
            <p:ph type="title"/>
          </p:nvPr>
        </p:nvSpPr>
        <p:spPr>
          <a:xfrm>
            <a:off x="2047200" y="692538"/>
            <a:ext cx="5049600" cy="39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SYSTEM DESIGN</a:t>
            </a:r>
            <a:endParaRPr sz="1800"/>
          </a:p>
        </p:txBody>
      </p:sp>
      <p:pic>
        <p:nvPicPr>
          <p:cNvPr id="322" name="Google Shape;322;p48"/>
          <p:cNvPicPr preferRelativeResize="0"/>
          <p:nvPr/>
        </p:nvPicPr>
        <p:blipFill rotWithShape="1">
          <a:blip r:embed="rId3">
            <a:alphaModFix/>
          </a:blip>
          <a:srcRect/>
          <a:stretch/>
        </p:blipFill>
        <p:spPr>
          <a:xfrm>
            <a:off x="3184569" y="1471902"/>
            <a:ext cx="557436" cy="557436"/>
          </a:xfrm>
          <a:prstGeom prst="rect">
            <a:avLst/>
          </a:prstGeom>
          <a:noFill/>
          <a:ln>
            <a:noFill/>
          </a:ln>
        </p:spPr>
      </p:pic>
      <p:pic>
        <p:nvPicPr>
          <p:cNvPr id="323" name="Google Shape;323;p48"/>
          <p:cNvPicPr preferRelativeResize="0"/>
          <p:nvPr/>
        </p:nvPicPr>
        <p:blipFill rotWithShape="1">
          <a:blip r:embed="rId4">
            <a:alphaModFix/>
          </a:blip>
          <a:srcRect/>
          <a:stretch/>
        </p:blipFill>
        <p:spPr>
          <a:xfrm>
            <a:off x="2004071" y="1733988"/>
            <a:ext cx="557436" cy="557436"/>
          </a:xfrm>
          <a:prstGeom prst="rect">
            <a:avLst/>
          </a:prstGeom>
          <a:noFill/>
          <a:ln>
            <a:noFill/>
          </a:ln>
        </p:spPr>
      </p:pic>
      <p:pic>
        <p:nvPicPr>
          <p:cNvPr id="324" name="Google Shape;324;p48"/>
          <p:cNvPicPr preferRelativeResize="0"/>
          <p:nvPr/>
        </p:nvPicPr>
        <p:blipFill rotWithShape="1">
          <a:blip r:embed="rId5">
            <a:alphaModFix/>
          </a:blip>
          <a:srcRect/>
          <a:stretch/>
        </p:blipFill>
        <p:spPr>
          <a:xfrm>
            <a:off x="4343547" y="2974664"/>
            <a:ext cx="557436" cy="557436"/>
          </a:xfrm>
          <a:prstGeom prst="rect">
            <a:avLst/>
          </a:prstGeom>
          <a:noFill/>
          <a:ln>
            <a:noFill/>
          </a:ln>
        </p:spPr>
      </p:pic>
      <p:pic>
        <p:nvPicPr>
          <p:cNvPr id="325" name="Google Shape;325;p48"/>
          <p:cNvPicPr preferRelativeResize="0"/>
          <p:nvPr/>
        </p:nvPicPr>
        <p:blipFill rotWithShape="1">
          <a:blip r:embed="rId6">
            <a:alphaModFix/>
          </a:blip>
          <a:srcRect/>
          <a:stretch/>
        </p:blipFill>
        <p:spPr>
          <a:xfrm>
            <a:off x="4374142" y="1471902"/>
            <a:ext cx="557436" cy="557436"/>
          </a:xfrm>
          <a:prstGeom prst="rect">
            <a:avLst/>
          </a:prstGeom>
          <a:noFill/>
          <a:ln>
            <a:noFill/>
          </a:ln>
        </p:spPr>
      </p:pic>
      <p:pic>
        <p:nvPicPr>
          <p:cNvPr id="326" name="Google Shape;326;p48"/>
          <p:cNvPicPr preferRelativeResize="0"/>
          <p:nvPr/>
        </p:nvPicPr>
        <p:blipFill rotWithShape="1">
          <a:blip r:embed="rId3">
            <a:alphaModFix/>
          </a:blip>
          <a:srcRect/>
          <a:stretch/>
        </p:blipFill>
        <p:spPr>
          <a:xfrm>
            <a:off x="5563714" y="1476569"/>
            <a:ext cx="557436" cy="557436"/>
          </a:xfrm>
          <a:prstGeom prst="rect">
            <a:avLst/>
          </a:prstGeom>
          <a:noFill/>
          <a:ln>
            <a:noFill/>
          </a:ln>
        </p:spPr>
      </p:pic>
      <p:pic>
        <p:nvPicPr>
          <p:cNvPr id="327" name="Google Shape;327;p48"/>
          <p:cNvPicPr preferRelativeResize="0"/>
          <p:nvPr/>
        </p:nvPicPr>
        <p:blipFill rotWithShape="1">
          <a:blip r:embed="rId7">
            <a:alphaModFix/>
          </a:blip>
          <a:srcRect/>
          <a:stretch/>
        </p:blipFill>
        <p:spPr>
          <a:xfrm>
            <a:off x="812215" y="1455270"/>
            <a:ext cx="557436" cy="557436"/>
          </a:xfrm>
          <a:prstGeom prst="rect">
            <a:avLst/>
          </a:prstGeom>
          <a:noFill/>
          <a:ln>
            <a:noFill/>
          </a:ln>
        </p:spPr>
      </p:pic>
      <p:sp>
        <p:nvSpPr>
          <p:cNvPr id="328" name="Google Shape;328;p48"/>
          <p:cNvSpPr/>
          <p:nvPr/>
        </p:nvSpPr>
        <p:spPr>
          <a:xfrm>
            <a:off x="3798551" y="1620112"/>
            <a:ext cx="507519"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29" name="Google Shape;329;p48"/>
          <p:cNvSpPr/>
          <p:nvPr/>
        </p:nvSpPr>
        <p:spPr>
          <a:xfrm>
            <a:off x="1428481" y="1620112"/>
            <a:ext cx="507519"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0" name="Google Shape;330;p48"/>
          <p:cNvSpPr/>
          <p:nvPr/>
        </p:nvSpPr>
        <p:spPr>
          <a:xfrm>
            <a:off x="2620504" y="1621181"/>
            <a:ext cx="507519"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1" name="Google Shape;331;p48"/>
          <p:cNvSpPr/>
          <p:nvPr/>
        </p:nvSpPr>
        <p:spPr>
          <a:xfrm>
            <a:off x="4999649" y="1620112"/>
            <a:ext cx="491466"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2" name="Google Shape;332;p48"/>
          <p:cNvSpPr/>
          <p:nvPr/>
        </p:nvSpPr>
        <p:spPr>
          <a:xfrm>
            <a:off x="4508617" y="2289298"/>
            <a:ext cx="227296" cy="613364"/>
          </a:xfrm>
          <a:prstGeom prst="up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333" name="Google Shape;333;p48"/>
          <p:cNvPicPr preferRelativeResize="0"/>
          <p:nvPr/>
        </p:nvPicPr>
        <p:blipFill rotWithShape="1">
          <a:blip r:embed="rId8">
            <a:alphaModFix/>
          </a:blip>
          <a:srcRect/>
          <a:stretch/>
        </p:blipFill>
        <p:spPr>
          <a:xfrm>
            <a:off x="6674990" y="1471902"/>
            <a:ext cx="557436" cy="557436"/>
          </a:xfrm>
          <a:prstGeom prst="rect">
            <a:avLst/>
          </a:prstGeom>
          <a:noFill/>
          <a:ln>
            <a:noFill/>
          </a:ln>
        </p:spPr>
      </p:pic>
      <p:sp>
        <p:nvSpPr>
          <p:cNvPr id="334" name="Google Shape;334;p48"/>
          <p:cNvSpPr/>
          <p:nvPr/>
        </p:nvSpPr>
        <p:spPr>
          <a:xfrm>
            <a:off x="6152337" y="1620112"/>
            <a:ext cx="491466"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335" name="Google Shape;335;p48"/>
          <p:cNvPicPr preferRelativeResize="0"/>
          <p:nvPr/>
        </p:nvPicPr>
        <p:blipFill rotWithShape="1">
          <a:blip r:embed="rId9">
            <a:alphaModFix/>
          </a:blip>
          <a:srcRect/>
          <a:stretch/>
        </p:blipFill>
        <p:spPr>
          <a:xfrm>
            <a:off x="6695689" y="2612191"/>
            <a:ext cx="557436" cy="557436"/>
          </a:xfrm>
          <a:prstGeom prst="rect">
            <a:avLst/>
          </a:prstGeom>
          <a:noFill/>
          <a:ln>
            <a:noFill/>
          </a:ln>
        </p:spPr>
      </p:pic>
      <p:pic>
        <p:nvPicPr>
          <p:cNvPr id="336" name="Google Shape;336;p48"/>
          <p:cNvPicPr preferRelativeResize="0"/>
          <p:nvPr/>
        </p:nvPicPr>
        <p:blipFill rotWithShape="1">
          <a:blip r:embed="rId10">
            <a:alphaModFix/>
          </a:blip>
          <a:srcRect/>
          <a:stretch/>
        </p:blipFill>
        <p:spPr>
          <a:xfrm>
            <a:off x="6674990" y="3744050"/>
            <a:ext cx="557436" cy="557436"/>
          </a:xfrm>
          <a:prstGeom prst="rect">
            <a:avLst/>
          </a:prstGeom>
          <a:noFill/>
          <a:ln>
            <a:noFill/>
          </a:ln>
        </p:spPr>
      </p:pic>
      <p:pic>
        <p:nvPicPr>
          <p:cNvPr id="337" name="Google Shape;337;p48"/>
          <p:cNvPicPr preferRelativeResize="0"/>
          <p:nvPr/>
        </p:nvPicPr>
        <p:blipFill rotWithShape="1">
          <a:blip r:embed="rId11">
            <a:alphaModFix/>
          </a:blip>
          <a:srcRect/>
          <a:stretch/>
        </p:blipFill>
        <p:spPr>
          <a:xfrm>
            <a:off x="7657058" y="3799726"/>
            <a:ext cx="557436" cy="557436"/>
          </a:xfrm>
          <a:prstGeom prst="rect">
            <a:avLst/>
          </a:prstGeom>
          <a:noFill/>
          <a:ln>
            <a:noFill/>
          </a:ln>
        </p:spPr>
      </p:pic>
      <p:sp>
        <p:nvSpPr>
          <p:cNvPr id="338" name="Google Shape;338;p48"/>
          <p:cNvSpPr/>
          <p:nvPr/>
        </p:nvSpPr>
        <p:spPr>
          <a:xfrm>
            <a:off x="6849785" y="2067445"/>
            <a:ext cx="227296" cy="572323"/>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9" name="Google Shape;339;p48"/>
          <p:cNvSpPr/>
          <p:nvPr/>
        </p:nvSpPr>
        <p:spPr>
          <a:xfrm>
            <a:off x="6860759" y="3142051"/>
            <a:ext cx="227296" cy="572323"/>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0" name="Google Shape;340;p48"/>
          <p:cNvSpPr/>
          <p:nvPr/>
        </p:nvSpPr>
        <p:spPr>
          <a:xfrm>
            <a:off x="7232426" y="3944350"/>
            <a:ext cx="491466" cy="261017"/>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1" name="Google Shape;341;p48"/>
          <p:cNvSpPr txBox="1"/>
          <p:nvPr/>
        </p:nvSpPr>
        <p:spPr>
          <a:xfrm>
            <a:off x="546786" y="2012706"/>
            <a:ext cx="903611"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Twitter API</a:t>
            </a:r>
            <a:endParaRPr sz="1100"/>
          </a:p>
        </p:txBody>
      </p:sp>
      <p:pic>
        <p:nvPicPr>
          <p:cNvPr id="342" name="Google Shape;342;p48"/>
          <p:cNvPicPr preferRelativeResize="0"/>
          <p:nvPr/>
        </p:nvPicPr>
        <p:blipFill rotWithShape="1">
          <a:blip r:embed="rId12">
            <a:alphaModFix/>
          </a:blip>
          <a:srcRect/>
          <a:stretch/>
        </p:blipFill>
        <p:spPr>
          <a:xfrm>
            <a:off x="1972850" y="1178796"/>
            <a:ext cx="586211" cy="586211"/>
          </a:xfrm>
          <a:prstGeom prst="rect">
            <a:avLst/>
          </a:prstGeom>
          <a:noFill/>
          <a:ln>
            <a:noFill/>
          </a:ln>
        </p:spPr>
      </p:pic>
      <p:sp>
        <p:nvSpPr>
          <p:cNvPr id="343" name="Google Shape;343;p48"/>
          <p:cNvSpPr txBox="1"/>
          <p:nvPr/>
        </p:nvSpPr>
        <p:spPr>
          <a:xfrm>
            <a:off x="1603933" y="2318615"/>
            <a:ext cx="1320451"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Python Script on Compute Engine</a:t>
            </a:r>
            <a:endParaRPr sz="1100"/>
          </a:p>
        </p:txBody>
      </p:sp>
      <p:sp>
        <p:nvSpPr>
          <p:cNvPr id="344" name="Google Shape;344;p48"/>
          <p:cNvSpPr txBox="1"/>
          <p:nvPr/>
        </p:nvSpPr>
        <p:spPr>
          <a:xfrm>
            <a:off x="3011481" y="2013640"/>
            <a:ext cx="867742"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Pub/Sub (Topic) </a:t>
            </a:r>
            <a:endParaRPr sz="1100"/>
          </a:p>
        </p:txBody>
      </p:sp>
      <p:sp>
        <p:nvSpPr>
          <p:cNvPr id="345" name="Google Shape;345;p48"/>
          <p:cNvSpPr txBox="1"/>
          <p:nvPr/>
        </p:nvSpPr>
        <p:spPr>
          <a:xfrm>
            <a:off x="3911349" y="2041616"/>
            <a:ext cx="1423017"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Cloud Functions</a:t>
            </a:r>
            <a:endParaRPr sz="1100"/>
          </a:p>
        </p:txBody>
      </p:sp>
      <p:sp>
        <p:nvSpPr>
          <p:cNvPr id="346" name="Google Shape;346;p48"/>
          <p:cNvSpPr txBox="1"/>
          <p:nvPr/>
        </p:nvSpPr>
        <p:spPr>
          <a:xfrm>
            <a:off x="3369945" y="3548988"/>
            <a:ext cx="2459737" cy="276999"/>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Cloud Natural Language API</a:t>
            </a:r>
            <a:endParaRPr sz="1100"/>
          </a:p>
        </p:txBody>
      </p:sp>
      <p:sp>
        <p:nvSpPr>
          <p:cNvPr id="347" name="Google Shape;347;p48"/>
          <p:cNvSpPr txBox="1"/>
          <p:nvPr/>
        </p:nvSpPr>
        <p:spPr>
          <a:xfrm>
            <a:off x="7308278" y="1616540"/>
            <a:ext cx="912055" cy="484748"/>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0" i="0" u="none" strike="noStrike" cap="none">
                <a:solidFill>
                  <a:schemeClr val="dk1"/>
                </a:solidFill>
                <a:latin typeface="Calibri"/>
                <a:ea typeface="Calibri"/>
                <a:cs typeface="Calibri"/>
                <a:sym typeface="Calibri"/>
              </a:rPr>
              <a:t>Pub/Sub Beats</a:t>
            </a:r>
            <a:endParaRPr sz="1100"/>
          </a:p>
        </p:txBody>
      </p:sp>
      <p:sp>
        <p:nvSpPr>
          <p:cNvPr id="348" name="Google Shape;348;p48"/>
          <p:cNvSpPr txBox="1"/>
          <p:nvPr/>
        </p:nvSpPr>
        <p:spPr>
          <a:xfrm>
            <a:off x="6624394" y="4329836"/>
            <a:ext cx="1139911"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Elastic Search</a:t>
            </a:r>
            <a:endParaRPr sz="1100"/>
          </a:p>
        </p:txBody>
      </p:sp>
      <p:sp>
        <p:nvSpPr>
          <p:cNvPr id="349" name="Google Shape;349;p48"/>
          <p:cNvSpPr txBox="1"/>
          <p:nvPr/>
        </p:nvSpPr>
        <p:spPr>
          <a:xfrm>
            <a:off x="7182576" y="2878975"/>
            <a:ext cx="1032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Logstash</a:t>
            </a:r>
            <a:endParaRPr sz="1100"/>
          </a:p>
        </p:txBody>
      </p:sp>
      <p:sp>
        <p:nvSpPr>
          <p:cNvPr id="350" name="Google Shape;350;p48"/>
          <p:cNvSpPr txBox="1"/>
          <p:nvPr/>
        </p:nvSpPr>
        <p:spPr>
          <a:xfrm>
            <a:off x="7657058" y="4357163"/>
            <a:ext cx="674486" cy="2770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Kibana</a:t>
            </a:r>
            <a:endParaRPr sz="1100"/>
          </a:p>
        </p:txBody>
      </p:sp>
      <p:sp>
        <p:nvSpPr>
          <p:cNvPr id="351" name="Google Shape;351;p48"/>
          <p:cNvSpPr txBox="1"/>
          <p:nvPr/>
        </p:nvSpPr>
        <p:spPr>
          <a:xfrm>
            <a:off x="5402438" y="2029338"/>
            <a:ext cx="867742"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400">
                <a:solidFill>
                  <a:schemeClr val="dk1"/>
                </a:solidFill>
                <a:latin typeface="Calibri"/>
                <a:ea typeface="Calibri"/>
                <a:cs typeface="Calibri"/>
                <a:sym typeface="Calibri"/>
              </a:rPr>
              <a:t>Pub/Sub (Topic)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1608495" y="583762"/>
            <a:ext cx="4032600" cy="696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PUB/SUB</a:t>
            </a:r>
            <a:endParaRPr sz="1800"/>
          </a:p>
        </p:txBody>
      </p:sp>
      <p:sp>
        <p:nvSpPr>
          <p:cNvPr id="357" name="Google Shape;357;p49"/>
          <p:cNvSpPr txBox="1">
            <a:spLocks noGrp="1"/>
          </p:cNvSpPr>
          <p:nvPr>
            <p:ph type="body" idx="1"/>
          </p:nvPr>
        </p:nvSpPr>
        <p:spPr>
          <a:xfrm>
            <a:off x="60000" y="1151250"/>
            <a:ext cx="4647600" cy="3052800"/>
          </a:xfrm>
          <a:prstGeom prst="rect">
            <a:avLst/>
          </a:prstGeom>
          <a:noFill/>
          <a:ln>
            <a:noFill/>
          </a:ln>
        </p:spPr>
        <p:txBody>
          <a:bodyPr spcFirstLastPara="1" wrap="square" lIns="68575" tIns="34275" rIns="68575" bIns="34275" anchor="t" anchorCtr="0">
            <a:noAutofit/>
          </a:bodyPr>
          <a:lstStyle/>
          <a:p>
            <a:pPr marL="457200" lvl="0" indent="-317500" algn="just" rtl="0">
              <a:lnSpc>
                <a:spcPct val="70000"/>
              </a:lnSpc>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Cloud Pub/Sub is a message-oriented middleware to the cloud.</a:t>
            </a:r>
            <a:endParaRPr sz="1400" b="0">
              <a:solidFill>
                <a:srgbClr val="000000"/>
              </a:solidFill>
              <a:latin typeface="Arial"/>
              <a:ea typeface="Arial"/>
              <a:cs typeface="Arial"/>
              <a:sym typeface="Arial"/>
            </a:endParaRPr>
          </a:p>
          <a:p>
            <a:pPr marL="457200" lvl="0" indent="-317500" algn="just" rtl="0">
              <a:lnSpc>
                <a:spcPct val="70000"/>
              </a:lnSpc>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Event ingestion and delivery system that serves as a foundation for modern stream analytics pipelines.</a:t>
            </a:r>
            <a:endParaRPr sz="1400" b="0">
              <a:solidFill>
                <a:srgbClr val="000000"/>
              </a:solidFill>
              <a:latin typeface="Arial"/>
              <a:ea typeface="Arial"/>
              <a:cs typeface="Arial"/>
              <a:sym typeface="Arial"/>
            </a:endParaRPr>
          </a:p>
          <a:p>
            <a:pPr marL="457200" lvl="0" indent="0" algn="just" rtl="0">
              <a:lnSpc>
                <a:spcPct val="70000"/>
              </a:lnSpc>
              <a:spcBef>
                <a:spcPts val="800"/>
              </a:spcBef>
              <a:spcAft>
                <a:spcPts val="0"/>
              </a:spcAft>
              <a:buNone/>
            </a:pPr>
            <a:endParaRPr sz="1400" b="0">
              <a:solidFill>
                <a:srgbClr val="000000"/>
              </a:solidFill>
              <a:latin typeface="Arial"/>
              <a:ea typeface="Arial"/>
              <a:cs typeface="Arial"/>
              <a:sym typeface="Arial"/>
            </a:endParaRPr>
          </a:p>
          <a:p>
            <a:pPr marL="457200" lvl="0" indent="-317500" algn="just" rtl="0">
              <a:lnSpc>
                <a:spcPct val="70000"/>
              </a:lnSpc>
              <a:spcBef>
                <a:spcPts val="800"/>
              </a:spcBef>
              <a:spcAft>
                <a:spcPts val="0"/>
              </a:spcAft>
              <a:buClr>
                <a:srgbClr val="000000"/>
              </a:buClr>
              <a:buSzPts val="1400"/>
              <a:buFont typeface="Arial"/>
              <a:buChar char="●"/>
            </a:pPr>
            <a:r>
              <a:rPr lang="en" sz="1400">
                <a:solidFill>
                  <a:srgbClr val="000000"/>
                </a:solidFill>
                <a:latin typeface="Arial"/>
                <a:ea typeface="Arial"/>
                <a:cs typeface="Arial"/>
                <a:sym typeface="Arial"/>
              </a:rPr>
              <a:t>Topic</a:t>
            </a:r>
            <a:r>
              <a:rPr lang="en" sz="1400" b="0">
                <a:solidFill>
                  <a:srgbClr val="000000"/>
                </a:solidFill>
                <a:latin typeface="Arial"/>
                <a:ea typeface="Arial"/>
                <a:cs typeface="Arial"/>
                <a:sym typeface="Arial"/>
              </a:rPr>
              <a:t>: A named resource to which messages are sent by publishers.</a:t>
            </a:r>
            <a:endParaRPr sz="1400" b="0">
              <a:solidFill>
                <a:srgbClr val="000000"/>
              </a:solidFill>
              <a:latin typeface="Arial"/>
              <a:ea typeface="Arial"/>
              <a:cs typeface="Arial"/>
              <a:sym typeface="Arial"/>
            </a:endParaRPr>
          </a:p>
          <a:p>
            <a:pPr marL="457200" lvl="0" indent="-317500" algn="just" rtl="0">
              <a:lnSpc>
                <a:spcPct val="7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Subscription</a:t>
            </a:r>
            <a:r>
              <a:rPr lang="en" sz="1400" b="0">
                <a:solidFill>
                  <a:srgbClr val="000000"/>
                </a:solidFill>
                <a:latin typeface="Arial"/>
                <a:ea typeface="Arial"/>
                <a:cs typeface="Arial"/>
                <a:sym typeface="Arial"/>
              </a:rPr>
              <a:t>: A named resource representing the stream of messages from a single topic, to be delivered to the subscribing application. </a:t>
            </a:r>
            <a:endParaRPr sz="1400" b="0">
              <a:solidFill>
                <a:srgbClr val="000000"/>
              </a:solidFill>
              <a:latin typeface="Arial"/>
              <a:ea typeface="Arial"/>
              <a:cs typeface="Arial"/>
              <a:sym typeface="Arial"/>
            </a:endParaRPr>
          </a:p>
          <a:p>
            <a:pPr marL="457200" lvl="0" indent="-317500" algn="just" rtl="0">
              <a:lnSpc>
                <a:spcPct val="7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Message</a:t>
            </a:r>
            <a:r>
              <a:rPr lang="en" sz="1400" b="0">
                <a:solidFill>
                  <a:srgbClr val="000000"/>
                </a:solidFill>
                <a:latin typeface="Arial"/>
                <a:ea typeface="Arial"/>
                <a:cs typeface="Arial"/>
                <a:sym typeface="Arial"/>
              </a:rPr>
              <a:t>: The combination of data that a publisher sends to a topic and is eventually delivered to subscribers.</a:t>
            </a:r>
            <a:endParaRPr sz="1400" b="0">
              <a:solidFill>
                <a:srgbClr val="000000"/>
              </a:solidFill>
              <a:latin typeface="Arial"/>
              <a:ea typeface="Arial"/>
              <a:cs typeface="Arial"/>
              <a:sym typeface="Arial"/>
            </a:endParaRPr>
          </a:p>
          <a:p>
            <a:pPr marL="457200" lvl="0" indent="-317500" algn="just" rtl="0">
              <a:lnSpc>
                <a:spcPct val="70000"/>
              </a:lnSpc>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Message</a:t>
            </a:r>
            <a:r>
              <a:rPr lang="en" sz="1400" b="0">
                <a:solidFill>
                  <a:srgbClr val="000000"/>
                </a:solidFill>
                <a:latin typeface="Arial"/>
                <a:ea typeface="Arial"/>
                <a:cs typeface="Arial"/>
                <a:sym typeface="Arial"/>
              </a:rPr>
              <a:t> </a:t>
            </a:r>
            <a:r>
              <a:rPr lang="en" sz="1400">
                <a:solidFill>
                  <a:srgbClr val="000000"/>
                </a:solidFill>
                <a:latin typeface="Arial"/>
                <a:ea typeface="Arial"/>
                <a:cs typeface="Arial"/>
                <a:sym typeface="Arial"/>
              </a:rPr>
              <a:t>attribute</a:t>
            </a:r>
            <a:r>
              <a:rPr lang="en" sz="1400" b="0">
                <a:solidFill>
                  <a:srgbClr val="000000"/>
                </a:solidFill>
                <a:latin typeface="Arial"/>
                <a:ea typeface="Arial"/>
                <a:cs typeface="Arial"/>
                <a:sym typeface="Arial"/>
              </a:rPr>
              <a:t>: A key-value pair that a publisher can define for a message. </a:t>
            </a:r>
            <a:endParaRPr sz="1400" b="0">
              <a:solidFill>
                <a:srgbClr val="000000"/>
              </a:solidFill>
              <a:latin typeface="Arial"/>
              <a:ea typeface="Arial"/>
              <a:cs typeface="Arial"/>
              <a:sym typeface="Arial"/>
            </a:endParaRPr>
          </a:p>
        </p:txBody>
      </p:sp>
      <p:pic>
        <p:nvPicPr>
          <p:cNvPr id="358" name="Google Shape;358;p49"/>
          <p:cNvPicPr preferRelativeResize="0"/>
          <p:nvPr/>
        </p:nvPicPr>
        <p:blipFill rotWithShape="1">
          <a:blip r:embed="rId3">
            <a:alphaModFix/>
          </a:blip>
          <a:srcRect/>
          <a:stretch/>
        </p:blipFill>
        <p:spPr>
          <a:xfrm>
            <a:off x="4707750" y="1280350"/>
            <a:ext cx="4357294" cy="2988249"/>
          </a:xfrm>
          <a:prstGeom prst="rect">
            <a:avLst/>
          </a:prstGeom>
          <a:noFill/>
          <a:ln>
            <a:noFill/>
          </a:ln>
        </p:spPr>
      </p:pic>
      <p:pic>
        <p:nvPicPr>
          <p:cNvPr id="359" name="Google Shape;359;p49"/>
          <p:cNvPicPr preferRelativeResize="0"/>
          <p:nvPr/>
        </p:nvPicPr>
        <p:blipFill rotWithShape="1">
          <a:blip r:embed="rId4">
            <a:alphaModFix/>
          </a:blip>
          <a:srcRect/>
          <a:stretch/>
        </p:blipFill>
        <p:spPr>
          <a:xfrm>
            <a:off x="7836694" y="216097"/>
            <a:ext cx="875109" cy="87510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628650" y="988638"/>
            <a:ext cx="5804400" cy="829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000"/>
              <a:buFont typeface="Calibri"/>
              <a:buNone/>
            </a:pPr>
            <a:r>
              <a:rPr lang="en" sz="1800"/>
              <a:t>TOPICS/ SUBSCRIPTIONS – Sentiment Analysis</a:t>
            </a:r>
            <a:endParaRPr sz="1800"/>
          </a:p>
        </p:txBody>
      </p:sp>
      <p:pic>
        <p:nvPicPr>
          <p:cNvPr id="365" name="Google Shape;365;p50"/>
          <p:cNvPicPr preferRelativeResize="0">
            <a:picLocks noGrp="1"/>
          </p:cNvPicPr>
          <p:nvPr>
            <p:ph type="body" idx="1"/>
          </p:nvPr>
        </p:nvPicPr>
        <p:blipFill rotWithShape="1">
          <a:blip r:embed="rId3">
            <a:alphaModFix/>
          </a:blip>
          <a:srcRect/>
          <a:stretch/>
        </p:blipFill>
        <p:spPr>
          <a:xfrm>
            <a:off x="628650" y="1909574"/>
            <a:ext cx="4101300" cy="1808700"/>
          </a:xfrm>
          <a:prstGeom prst="rect">
            <a:avLst/>
          </a:prstGeom>
          <a:noFill/>
          <a:ln>
            <a:noFill/>
          </a:ln>
        </p:spPr>
      </p:pic>
      <p:pic>
        <p:nvPicPr>
          <p:cNvPr id="366" name="Google Shape;366;p50"/>
          <p:cNvPicPr preferRelativeResize="0"/>
          <p:nvPr/>
        </p:nvPicPr>
        <p:blipFill rotWithShape="1">
          <a:blip r:embed="rId4">
            <a:alphaModFix/>
          </a:blip>
          <a:srcRect/>
          <a:stretch/>
        </p:blipFill>
        <p:spPr>
          <a:xfrm>
            <a:off x="4831557" y="1909574"/>
            <a:ext cx="3683793" cy="1828979"/>
          </a:xfrm>
          <a:prstGeom prst="rect">
            <a:avLst/>
          </a:prstGeom>
          <a:noFill/>
          <a:ln>
            <a:noFill/>
          </a:ln>
        </p:spPr>
      </p:pic>
      <p:pic>
        <p:nvPicPr>
          <p:cNvPr id="367" name="Google Shape;367;p50"/>
          <p:cNvPicPr preferRelativeResize="0"/>
          <p:nvPr/>
        </p:nvPicPr>
        <p:blipFill rotWithShape="1">
          <a:blip r:embed="rId5">
            <a:alphaModFix/>
          </a:blip>
          <a:srcRect/>
          <a:stretch/>
        </p:blipFill>
        <p:spPr>
          <a:xfrm>
            <a:off x="7836694" y="216097"/>
            <a:ext cx="875109" cy="87510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304513" y="899395"/>
            <a:ext cx="3861300" cy="740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CLOUD FUNCTIONS</a:t>
            </a:r>
            <a:endParaRPr sz="1800"/>
          </a:p>
        </p:txBody>
      </p:sp>
      <p:pic>
        <p:nvPicPr>
          <p:cNvPr id="373" name="Google Shape;373;p51"/>
          <p:cNvPicPr preferRelativeResize="0">
            <a:picLocks noGrp="1"/>
          </p:cNvPicPr>
          <p:nvPr>
            <p:ph type="body" idx="1"/>
          </p:nvPr>
        </p:nvPicPr>
        <p:blipFill rotWithShape="1">
          <a:blip r:embed="rId3">
            <a:alphaModFix/>
          </a:blip>
          <a:srcRect/>
          <a:stretch/>
        </p:blipFill>
        <p:spPr>
          <a:xfrm>
            <a:off x="304513" y="1834034"/>
            <a:ext cx="4243500" cy="2469600"/>
          </a:xfrm>
          <a:prstGeom prst="rect">
            <a:avLst/>
          </a:prstGeom>
          <a:noFill/>
          <a:ln>
            <a:noFill/>
          </a:ln>
        </p:spPr>
      </p:pic>
      <p:pic>
        <p:nvPicPr>
          <p:cNvPr id="374" name="Google Shape;374;p51"/>
          <p:cNvPicPr preferRelativeResize="0"/>
          <p:nvPr/>
        </p:nvPicPr>
        <p:blipFill rotWithShape="1">
          <a:blip r:embed="rId4">
            <a:alphaModFix/>
          </a:blip>
          <a:srcRect/>
          <a:stretch/>
        </p:blipFill>
        <p:spPr>
          <a:xfrm>
            <a:off x="4733638" y="1834035"/>
            <a:ext cx="4235806" cy="2469540"/>
          </a:xfrm>
          <a:prstGeom prst="rect">
            <a:avLst/>
          </a:prstGeom>
          <a:noFill/>
          <a:ln>
            <a:noFill/>
          </a:ln>
        </p:spPr>
      </p:pic>
      <p:pic>
        <p:nvPicPr>
          <p:cNvPr id="375" name="Google Shape;375;p51"/>
          <p:cNvPicPr preferRelativeResize="0"/>
          <p:nvPr/>
        </p:nvPicPr>
        <p:blipFill rotWithShape="1">
          <a:blip r:embed="rId5">
            <a:alphaModFix/>
          </a:blip>
          <a:srcRect/>
          <a:stretch/>
        </p:blipFill>
        <p:spPr>
          <a:xfrm>
            <a:off x="7905463" y="839863"/>
            <a:ext cx="800099" cy="800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918875" y="940175"/>
            <a:ext cx="6732600" cy="531000"/>
          </a:xfrm>
          <a:prstGeom prst="rect">
            <a:avLst/>
          </a:prstGeom>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r>
              <a:rPr lang="en" sz="1800"/>
              <a:t>Purpose and Goals</a:t>
            </a:r>
            <a:endParaRPr sz="1800"/>
          </a:p>
        </p:txBody>
      </p:sp>
      <p:sp>
        <p:nvSpPr>
          <p:cNvPr id="70" name="Google Shape;70;p16"/>
          <p:cNvSpPr txBox="1">
            <a:spLocks noGrp="1"/>
          </p:cNvSpPr>
          <p:nvPr>
            <p:ph type="body" idx="1"/>
          </p:nvPr>
        </p:nvSpPr>
        <p:spPr>
          <a:xfrm>
            <a:off x="505375" y="1471175"/>
            <a:ext cx="8209500" cy="3053100"/>
          </a:xfrm>
          <a:prstGeom prst="rect">
            <a:avLst/>
          </a:prstGeom>
        </p:spPr>
        <p:txBody>
          <a:bodyPr spcFirstLastPara="1" wrap="square" lIns="91425" tIns="45700" rIns="91425" bIns="45700" anchor="t" anchorCtr="0">
            <a:noAutofit/>
          </a:bodyPr>
          <a:lstStyle/>
          <a:p>
            <a:pPr marL="457200" lvl="0" indent="-317500" algn="just" rtl="0">
              <a:lnSpc>
                <a:spcPct val="100000"/>
              </a:lnSpc>
              <a:spcBef>
                <a:spcPts val="480"/>
              </a:spcBef>
              <a:spcAft>
                <a:spcPts val="0"/>
              </a:spcAft>
              <a:buClr>
                <a:srgbClr val="000000"/>
              </a:buClr>
              <a:buSzPts val="1400"/>
              <a:buChar char="●"/>
            </a:pPr>
            <a:r>
              <a:rPr lang="en" sz="1400" b="0">
                <a:solidFill>
                  <a:srgbClr val="000000"/>
                </a:solidFill>
                <a:latin typeface="Arial"/>
                <a:ea typeface="Arial"/>
                <a:cs typeface="Arial"/>
                <a:sym typeface="Arial"/>
              </a:rPr>
              <a:t>A comparative study of sentiment analysis services provided by Google Cloud and Amazon AWS. With focus on performance, accuracy and features provided.</a:t>
            </a:r>
            <a:endParaRPr sz="1400" b="0">
              <a:solidFill>
                <a:srgbClr val="000000"/>
              </a:solidFill>
              <a:latin typeface="Arial"/>
              <a:ea typeface="Arial"/>
              <a:cs typeface="Arial"/>
              <a:sym typeface="Arial"/>
            </a:endParaRPr>
          </a:p>
          <a:p>
            <a:pPr marL="457200" lvl="0" indent="0" algn="just" rtl="0">
              <a:lnSpc>
                <a:spcPct val="100000"/>
              </a:lnSpc>
              <a:spcBef>
                <a:spcPts val="480"/>
              </a:spcBef>
              <a:spcAft>
                <a:spcPts val="0"/>
              </a:spcAft>
              <a:buNone/>
            </a:pPr>
            <a:endParaRPr sz="1400" b="0">
              <a:solidFill>
                <a:srgbClr val="000000"/>
              </a:solidFill>
              <a:latin typeface="Arial"/>
              <a:ea typeface="Arial"/>
              <a:cs typeface="Arial"/>
              <a:sym typeface="Arial"/>
            </a:endParaRPr>
          </a:p>
          <a:p>
            <a:pPr marL="457200" lvl="0" indent="-317500" algn="just" rtl="0">
              <a:lnSpc>
                <a:spcPct val="100000"/>
              </a:lnSpc>
              <a:spcBef>
                <a:spcPts val="480"/>
              </a:spcBef>
              <a:spcAft>
                <a:spcPts val="0"/>
              </a:spcAft>
              <a:buClr>
                <a:srgbClr val="000000"/>
              </a:buClr>
              <a:buSzPts val="1400"/>
              <a:buChar char="●"/>
            </a:pPr>
            <a:r>
              <a:rPr lang="en" sz="1400" b="0">
                <a:solidFill>
                  <a:srgbClr val="000000"/>
                </a:solidFill>
                <a:latin typeface="Arial"/>
                <a:ea typeface="Arial"/>
                <a:cs typeface="Arial"/>
                <a:sym typeface="Arial"/>
              </a:rPr>
              <a:t>Build a Twitter Sentiment analysis application using AWS and google cloud services to evaluate the sentiments  of tweets for a specific entity.</a:t>
            </a:r>
            <a:endParaRPr sz="1400" b="0">
              <a:solidFill>
                <a:srgbClr val="000000"/>
              </a:solidFill>
              <a:latin typeface="Arial"/>
              <a:ea typeface="Arial"/>
              <a:cs typeface="Arial"/>
              <a:sym typeface="Arial"/>
            </a:endParaRPr>
          </a:p>
          <a:p>
            <a:pPr marL="0" lvl="0" indent="0" algn="l" rtl="0">
              <a:spcBef>
                <a:spcPts val="1170"/>
              </a:spcBef>
              <a:spcAft>
                <a:spcPts val="0"/>
              </a:spcAft>
              <a:buNone/>
            </a:pPr>
            <a:endParaRPr/>
          </a:p>
        </p:txBody>
      </p:sp>
      <p:pic>
        <p:nvPicPr>
          <p:cNvPr id="71" name="Google Shape;71;p16"/>
          <p:cNvPicPr preferRelativeResize="0"/>
          <p:nvPr/>
        </p:nvPicPr>
        <p:blipFill>
          <a:blip r:embed="rId3">
            <a:alphaModFix/>
          </a:blip>
          <a:stretch>
            <a:fillRect/>
          </a:stretch>
        </p:blipFill>
        <p:spPr>
          <a:xfrm>
            <a:off x="6744100" y="2689775"/>
            <a:ext cx="1432400" cy="1426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328984" y="885873"/>
            <a:ext cx="6985800" cy="723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Cloud Natural Language API</a:t>
            </a:r>
            <a:endParaRPr sz="1800"/>
          </a:p>
        </p:txBody>
      </p:sp>
      <p:pic>
        <p:nvPicPr>
          <p:cNvPr id="381" name="Google Shape;381;p52"/>
          <p:cNvPicPr preferRelativeResize="0">
            <a:picLocks noGrp="1"/>
          </p:cNvPicPr>
          <p:nvPr>
            <p:ph type="body" idx="1"/>
          </p:nvPr>
        </p:nvPicPr>
        <p:blipFill rotWithShape="1">
          <a:blip r:embed="rId3">
            <a:alphaModFix/>
          </a:blip>
          <a:srcRect/>
          <a:stretch/>
        </p:blipFill>
        <p:spPr>
          <a:xfrm>
            <a:off x="7831854" y="889585"/>
            <a:ext cx="715500" cy="715500"/>
          </a:xfrm>
          <a:prstGeom prst="rect">
            <a:avLst/>
          </a:prstGeom>
          <a:noFill/>
          <a:ln>
            <a:noFill/>
          </a:ln>
        </p:spPr>
      </p:pic>
      <p:pic>
        <p:nvPicPr>
          <p:cNvPr id="382" name="Google Shape;382;p52"/>
          <p:cNvPicPr preferRelativeResize="0"/>
          <p:nvPr/>
        </p:nvPicPr>
        <p:blipFill rotWithShape="1">
          <a:blip r:embed="rId4">
            <a:alphaModFix/>
          </a:blip>
          <a:srcRect/>
          <a:stretch/>
        </p:blipFill>
        <p:spPr>
          <a:xfrm>
            <a:off x="268759" y="1772438"/>
            <a:ext cx="8173740" cy="23713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1511075" y="623975"/>
            <a:ext cx="5037600" cy="692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Cloud Natural Language API</a:t>
            </a:r>
            <a:endParaRPr sz="1800"/>
          </a:p>
        </p:txBody>
      </p:sp>
      <p:pic>
        <p:nvPicPr>
          <p:cNvPr id="388" name="Google Shape;388;p53"/>
          <p:cNvPicPr preferRelativeResize="0">
            <a:picLocks noGrp="1"/>
          </p:cNvPicPr>
          <p:nvPr>
            <p:ph type="body" idx="1"/>
          </p:nvPr>
        </p:nvPicPr>
        <p:blipFill rotWithShape="1">
          <a:blip r:embed="rId3">
            <a:alphaModFix/>
          </a:blip>
          <a:srcRect/>
          <a:stretch/>
        </p:blipFill>
        <p:spPr>
          <a:xfrm>
            <a:off x="7918847" y="497410"/>
            <a:ext cx="715500" cy="715500"/>
          </a:xfrm>
          <a:prstGeom prst="rect">
            <a:avLst/>
          </a:prstGeom>
          <a:noFill/>
          <a:ln>
            <a:noFill/>
          </a:ln>
        </p:spPr>
      </p:pic>
      <p:pic>
        <p:nvPicPr>
          <p:cNvPr id="389" name="Google Shape;389;p53"/>
          <p:cNvPicPr preferRelativeResize="0"/>
          <p:nvPr/>
        </p:nvPicPr>
        <p:blipFill rotWithShape="1">
          <a:blip r:embed="rId4">
            <a:alphaModFix/>
          </a:blip>
          <a:srcRect/>
          <a:stretch/>
        </p:blipFill>
        <p:spPr>
          <a:xfrm>
            <a:off x="2525722" y="1343981"/>
            <a:ext cx="4092553" cy="2455532"/>
          </a:xfrm>
          <a:prstGeom prst="rect">
            <a:avLst/>
          </a:prstGeom>
          <a:noFill/>
          <a:ln>
            <a:noFill/>
          </a:ln>
        </p:spPr>
      </p:pic>
      <p:sp>
        <p:nvSpPr>
          <p:cNvPr id="390" name="Google Shape;390;p53"/>
          <p:cNvSpPr txBox="1"/>
          <p:nvPr/>
        </p:nvSpPr>
        <p:spPr>
          <a:xfrm>
            <a:off x="479447" y="3946687"/>
            <a:ext cx="1735800" cy="6924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400">
                <a:solidFill>
                  <a:schemeClr val="dk1"/>
                </a:solidFill>
                <a:latin typeface="Calibri"/>
                <a:ea typeface="Calibri"/>
                <a:cs typeface="Calibri"/>
                <a:sym typeface="Calibri"/>
              </a:rPr>
              <a:t>0-3 – Negative 19%</a:t>
            </a:r>
            <a:endParaRPr sz="1100"/>
          </a:p>
          <a:p>
            <a:pPr marL="0" marR="0" lvl="0" indent="0" algn="just" rtl="0">
              <a:spcBef>
                <a:spcPts val="0"/>
              </a:spcBef>
              <a:spcAft>
                <a:spcPts val="0"/>
              </a:spcAft>
              <a:buNone/>
            </a:pPr>
            <a:r>
              <a:rPr lang="en" sz="1400">
                <a:solidFill>
                  <a:schemeClr val="dk1"/>
                </a:solidFill>
                <a:latin typeface="Calibri"/>
                <a:ea typeface="Calibri"/>
                <a:cs typeface="Calibri"/>
                <a:sym typeface="Calibri"/>
              </a:rPr>
              <a:t>4-6 – Neutral 55%</a:t>
            </a:r>
            <a:endParaRPr sz="1100"/>
          </a:p>
          <a:p>
            <a:pPr marL="0" marR="0" lvl="0" indent="0" algn="just" rtl="0">
              <a:spcBef>
                <a:spcPts val="0"/>
              </a:spcBef>
              <a:spcAft>
                <a:spcPts val="0"/>
              </a:spcAft>
              <a:buNone/>
            </a:pPr>
            <a:r>
              <a:rPr lang="en" sz="1400">
                <a:solidFill>
                  <a:schemeClr val="dk1"/>
                </a:solidFill>
                <a:latin typeface="Calibri"/>
                <a:ea typeface="Calibri"/>
                <a:cs typeface="Calibri"/>
                <a:sym typeface="Calibri"/>
              </a:rPr>
              <a:t>6- 10 – Positive 26%</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a:off x="1483875" y="514775"/>
            <a:ext cx="4751400" cy="7653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SCORE FROM NL API</a:t>
            </a:r>
            <a:endParaRPr sz="1800"/>
          </a:p>
        </p:txBody>
      </p:sp>
      <p:pic>
        <p:nvPicPr>
          <p:cNvPr id="396" name="Google Shape;396;p54"/>
          <p:cNvPicPr preferRelativeResize="0">
            <a:picLocks noGrp="1"/>
          </p:cNvPicPr>
          <p:nvPr>
            <p:ph type="body" idx="1"/>
          </p:nvPr>
        </p:nvPicPr>
        <p:blipFill rotWithShape="1">
          <a:blip r:embed="rId3">
            <a:alphaModFix/>
          </a:blip>
          <a:srcRect/>
          <a:stretch/>
        </p:blipFill>
        <p:spPr>
          <a:xfrm>
            <a:off x="542925" y="1364449"/>
            <a:ext cx="7740600" cy="2098500"/>
          </a:xfrm>
          <a:prstGeom prst="rect">
            <a:avLst/>
          </a:prstGeom>
          <a:noFill/>
          <a:ln>
            <a:noFill/>
          </a:ln>
        </p:spPr>
      </p:pic>
      <p:sp>
        <p:nvSpPr>
          <p:cNvPr id="397" name="Google Shape;397;p54"/>
          <p:cNvSpPr txBox="1"/>
          <p:nvPr/>
        </p:nvSpPr>
        <p:spPr>
          <a:xfrm>
            <a:off x="5825728" y="4354226"/>
            <a:ext cx="2689622"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Calibri"/>
                <a:ea typeface="Calibri"/>
                <a:cs typeface="Calibri"/>
                <a:sym typeface="Calibri"/>
              </a:rPr>
              <a:t>Range defined between -1 to +1</a:t>
            </a:r>
            <a:endParaRPr sz="1100"/>
          </a:p>
        </p:txBody>
      </p:sp>
      <p:pic>
        <p:nvPicPr>
          <p:cNvPr id="398" name="Google Shape;398;p54"/>
          <p:cNvPicPr preferRelativeResize="0"/>
          <p:nvPr/>
        </p:nvPicPr>
        <p:blipFill rotWithShape="1">
          <a:blip r:embed="rId4">
            <a:alphaModFix/>
          </a:blip>
          <a:srcRect/>
          <a:stretch/>
        </p:blipFill>
        <p:spPr>
          <a:xfrm>
            <a:off x="542925" y="3578149"/>
            <a:ext cx="7847410" cy="450917"/>
          </a:xfrm>
          <a:prstGeom prst="rect">
            <a:avLst/>
          </a:prstGeom>
          <a:noFill/>
          <a:ln>
            <a:noFill/>
          </a:ln>
        </p:spPr>
      </p:pic>
      <p:pic>
        <p:nvPicPr>
          <p:cNvPr id="399" name="Google Shape;399;p54"/>
          <p:cNvPicPr preferRelativeResize="0"/>
          <p:nvPr/>
        </p:nvPicPr>
        <p:blipFill rotWithShape="1">
          <a:blip r:embed="rId5">
            <a:alphaModFix/>
          </a:blip>
          <a:srcRect/>
          <a:stretch/>
        </p:blipFill>
        <p:spPr>
          <a:xfrm>
            <a:off x="7918847" y="539635"/>
            <a:ext cx="715567" cy="7155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55"/>
          <p:cNvPicPr preferRelativeResize="0"/>
          <p:nvPr/>
        </p:nvPicPr>
        <p:blipFill rotWithShape="1">
          <a:blip r:embed="rId3">
            <a:alphaModFix/>
          </a:blip>
          <a:srcRect/>
          <a:stretch/>
        </p:blipFill>
        <p:spPr>
          <a:xfrm>
            <a:off x="628650" y="1371042"/>
            <a:ext cx="6422230" cy="457013"/>
          </a:xfrm>
          <a:prstGeom prst="rect">
            <a:avLst/>
          </a:prstGeom>
          <a:noFill/>
          <a:ln>
            <a:noFill/>
          </a:ln>
        </p:spPr>
      </p:pic>
      <p:pic>
        <p:nvPicPr>
          <p:cNvPr id="405" name="Google Shape;405;p55"/>
          <p:cNvPicPr preferRelativeResize="0"/>
          <p:nvPr/>
        </p:nvPicPr>
        <p:blipFill rotWithShape="1">
          <a:blip r:embed="rId4">
            <a:alphaModFix/>
          </a:blip>
          <a:srcRect/>
          <a:stretch/>
        </p:blipFill>
        <p:spPr>
          <a:xfrm>
            <a:off x="628650" y="2218693"/>
            <a:ext cx="6570572" cy="1928255"/>
          </a:xfrm>
          <a:prstGeom prst="rect">
            <a:avLst/>
          </a:prstGeom>
          <a:noFill/>
          <a:ln>
            <a:noFill/>
          </a:ln>
        </p:spPr>
      </p:pic>
      <p:sp>
        <p:nvSpPr>
          <p:cNvPr id="406" name="Google Shape;406;p55"/>
          <p:cNvSpPr txBox="1"/>
          <p:nvPr/>
        </p:nvSpPr>
        <p:spPr>
          <a:xfrm>
            <a:off x="1520025" y="716413"/>
            <a:ext cx="4086300" cy="589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 sz="1800" b="1"/>
              <a:t>SCORE FROM NL API</a:t>
            </a:r>
            <a:endParaRPr sz="1800" b="1"/>
          </a:p>
        </p:txBody>
      </p:sp>
      <p:pic>
        <p:nvPicPr>
          <p:cNvPr id="407" name="Google Shape;407;p55"/>
          <p:cNvPicPr preferRelativeResize="0">
            <a:picLocks noGrp="1"/>
          </p:cNvPicPr>
          <p:nvPr>
            <p:ph type="body" idx="1"/>
          </p:nvPr>
        </p:nvPicPr>
        <p:blipFill rotWithShape="1">
          <a:blip r:embed="rId5">
            <a:alphaModFix/>
          </a:blip>
          <a:srcRect/>
          <a:stretch/>
        </p:blipFill>
        <p:spPr>
          <a:xfrm>
            <a:off x="7822472" y="653235"/>
            <a:ext cx="715500" cy="715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6"/>
          <p:cNvSpPr txBox="1">
            <a:spLocks noGrp="1"/>
          </p:cNvSpPr>
          <p:nvPr>
            <p:ph type="title"/>
          </p:nvPr>
        </p:nvSpPr>
        <p:spPr>
          <a:xfrm>
            <a:off x="1590025" y="658776"/>
            <a:ext cx="6571500" cy="7266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E-L-K</a:t>
            </a:r>
            <a:endParaRPr sz="1800"/>
          </a:p>
        </p:txBody>
      </p:sp>
      <p:pic>
        <p:nvPicPr>
          <p:cNvPr id="413" name="Google Shape;413;p56"/>
          <p:cNvPicPr preferRelativeResize="0">
            <a:picLocks noGrp="1"/>
          </p:cNvPicPr>
          <p:nvPr>
            <p:ph type="body" idx="1"/>
          </p:nvPr>
        </p:nvPicPr>
        <p:blipFill rotWithShape="1">
          <a:blip r:embed="rId3">
            <a:alphaModFix/>
          </a:blip>
          <a:srcRect/>
          <a:stretch/>
        </p:blipFill>
        <p:spPr>
          <a:xfrm>
            <a:off x="275035" y="1497502"/>
            <a:ext cx="587205" cy="587205"/>
          </a:xfrm>
          <a:prstGeom prst="rect">
            <a:avLst/>
          </a:prstGeom>
          <a:noFill/>
          <a:ln>
            <a:noFill/>
          </a:ln>
        </p:spPr>
      </p:pic>
      <p:pic>
        <p:nvPicPr>
          <p:cNvPr id="414" name="Google Shape;414;p56"/>
          <p:cNvPicPr preferRelativeResize="0"/>
          <p:nvPr/>
        </p:nvPicPr>
        <p:blipFill rotWithShape="1">
          <a:blip r:embed="rId4">
            <a:alphaModFix/>
          </a:blip>
          <a:srcRect/>
          <a:stretch/>
        </p:blipFill>
        <p:spPr>
          <a:xfrm>
            <a:off x="284926" y="3518574"/>
            <a:ext cx="567418" cy="567418"/>
          </a:xfrm>
          <a:prstGeom prst="rect">
            <a:avLst/>
          </a:prstGeom>
          <a:noFill/>
          <a:ln>
            <a:noFill/>
          </a:ln>
        </p:spPr>
      </p:pic>
      <p:pic>
        <p:nvPicPr>
          <p:cNvPr id="415" name="Google Shape;415;p56"/>
          <p:cNvPicPr preferRelativeResize="0"/>
          <p:nvPr/>
        </p:nvPicPr>
        <p:blipFill rotWithShape="1">
          <a:blip r:embed="rId5">
            <a:alphaModFix/>
          </a:blip>
          <a:srcRect/>
          <a:stretch/>
        </p:blipFill>
        <p:spPr>
          <a:xfrm>
            <a:off x="275034" y="2508037"/>
            <a:ext cx="587206" cy="587206"/>
          </a:xfrm>
          <a:prstGeom prst="rect">
            <a:avLst/>
          </a:prstGeom>
          <a:noFill/>
          <a:ln>
            <a:noFill/>
          </a:ln>
        </p:spPr>
      </p:pic>
      <p:sp>
        <p:nvSpPr>
          <p:cNvPr id="416" name="Google Shape;416;p56"/>
          <p:cNvSpPr txBox="1"/>
          <p:nvPr/>
        </p:nvSpPr>
        <p:spPr>
          <a:xfrm>
            <a:off x="903985" y="1497502"/>
            <a:ext cx="7257749" cy="1792195"/>
          </a:xfrm>
          <a:prstGeom prst="rect">
            <a:avLst/>
          </a:prstGeom>
          <a:noFill/>
          <a:ln>
            <a:noFill/>
          </a:ln>
        </p:spPr>
        <p:txBody>
          <a:bodyPr spcFirstLastPara="1" wrap="square" lIns="68575" tIns="34275" rIns="68575" bIns="34275" anchor="t" anchorCtr="0">
            <a:noAutofit/>
          </a:bodyPr>
          <a:lstStyle/>
          <a:p>
            <a:pPr marL="177800" marR="0" lvl="0" indent="-171450" algn="just" rtl="0">
              <a:lnSpc>
                <a:spcPct val="90000"/>
              </a:lnSpc>
              <a:spcBef>
                <a:spcPts val="0"/>
              </a:spcBef>
              <a:spcAft>
                <a:spcPts val="0"/>
              </a:spcAft>
              <a:buSzPts val="2100"/>
              <a:buFont typeface="Arial"/>
              <a:buChar char="•"/>
            </a:pPr>
            <a:r>
              <a:rPr lang="en" sz="2100">
                <a:latin typeface="Calibri"/>
                <a:ea typeface="Calibri"/>
                <a:cs typeface="Calibri"/>
                <a:sym typeface="Calibri"/>
              </a:rPr>
              <a:t>Logstash: The server component of Logstash that processes incoming logs.</a:t>
            </a:r>
            <a:endParaRPr sz="2100">
              <a:latin typeface="Calibri"/>
              <a:ea typeface="Calibri"/>
              <a:cs typeface="Calibri"/>
              <a:sym typeface="Calibri"/>
            </a:endParaRPr>
          </a:p>
          <a:p>
            <a:pPr marL="457200" marR="0" lvl="0" indent="0" algn="just" rtl="0">
              <a:lnSpc>
                <a:spcPct val="90000"/>
              </a:lnSpc>
              <a:spcBef>
                <a:spcPts val="0"/>
              </a:spcBef>
              <a:spcAft>
                <a:spcPts val="0"/>
              </a:spcAft>
              <a:buNone/>
            </a:pPr>
            <a:endParaRPr sz="2100">
              <a:latin typeface="Calibri"/>
              <a:ea typeface="Calibri"/>
              <a:cs typeface="Calibri"/>
              <a:sym typeface="Calibri"/>
            </a:endParaRPr>
          </a:p>
          <a:p>
            <a:pPr marL="177800" marR="0" lvl="0" indent="-171450" algn="just" rtl="0">
              <a:lnSpc>
                <a:spcPct val="90000"/>
              </a:lnSpc>
              <a:spcBef>
                <a:spcPts val="800"/>
              </a:spcBef>
              <a:spcAft>
                <a:spcPts val="0"/>
              </a:spcAft>
              <a:buSzPts val="2100"/>
              <a:buFont typeface="Arial"/>
              <a:buChar char="•"/>
            </a:pPr>
            <a:r>
              <a:rPr lang="en" sz="2100">
                <a:latin typeface="Calibri"/>
                <a:ea typeface="Calibri"/>
                <a:cs typeface="Calibri"/>
                <a:sym typeface="Calibri"/>
              </a:rPr>
              <a:t>Elasticsearch: Stores all of the logs.</a:t>
            </a:r>
            <a:endParaRPr sz="2100">
              <a:latin typeface="Calibri"/>
              <a:ea typeface="Calibri"/>
              <a:cs typeface="Calibri"/>
              <a:sym typeface="Calibri"/>
            </a:endParaRPr>
          </a:p>
          <a:p>
            <a:pPr marL="457200" marR="0" lvl="0" indent="0" algn="just" rtl="0">
              <a:lnSpc>
                <a:spcPct val="90000"/>
              </a:lnSpc>
              <a:spcBef>
                <a:spcPts val="800"/>
              </a:spcBef>
              <a:spcAft>
                <a:spcPts val="0"/>
              </a:spcAft>
              <a:buNone/>
            </a:pPr>
            <a:endParaRPr sz="2100">
              <a:latin typeface="Calibri"/>
              <a:ea typeface="Calibri"/>
              <a:cs typeface="Calibri"/>
              <a:sym typeface="Calibri"/>
            </a:endParaRPr>
          </a:p>
          <a:p>
            <a:pPr marL="177800" marR="0" lvl="0" indent="-171450" algn="just" rtl="0">
              <a:lnSpc>
                <a:spcPct val="90000"/>
              </a:lnSpc>
              <a:spcBef>
                <a:spcPts val="800"/>
              </a:spcBef>
              <a:spcAft>
                <a:spcPts val="0"/>
              </a:spcAft>
              <a:buSzPts val="2100"/>
              <a:buFont typeface="Arial"/>
              <a:buChar char="•"/>
            </a:pPr>
            <a:r>
              <a:rPr lang="en" sz="2100">
                <a:latin typeface="Calibri"/>
                <a:ea typeface="Calibri"/>
                <a:cs typeface="Calibri"/>
                <a:sym typeface="Calibri"/>
              </a:rPr>
              <a:t>Kibana: Web interface for searching and visualizing logs. </a:t>
            </a:r>
            <a:endParaRPr sz="2100">
              <a:latin typeface="Calibri"/>
              <a:ea typeface="Calibri"/>
              <a:cs typeface="Calibri"/>
              <a:sym typeface="Calibri"/>
            </a:endParaRPr>
          </a:p>
          <a:p>
            <a:pPr marL="457200" marR="0" lvl="0" indent="0" algn="just" rtl="0">
              <a:lnSpc>
                <a:spcPct val="90000"/>
              </a:lnSpc>
              <a:spcBef>
                <a:spcPts val="800"/>
              </a:spcBef>
              <a:spcAft>
                <a:spcPts val="0"/>
              </a:spcAft>
              <a:buNone/>
            </a:pPr>
            <a:r>
              <a:rPr lang="en" sz="2100">
                <a:latin typeface="Calibri"/>
                <a:ea typeface="Calibri"/>
                <a:cs typeface="Calibri"/>
                <a:sym typeface="Calibri"/>
              </a:rPr>
              <a:t>-- Key value default parsin</a:t>
            </a:r>
            <a:r>
              <a:rPr lang="en" sz="2100">
                <a:solidFill>
                  <a:schemeClr val="dk1"/>
                </a:solidFill>
                <a:latin typeface="Calibri"/>
                <a:ea typeface="Calibri"/>
                <a:cs typeface="Calibri"/>
                <a:sym typeface="Calibri"/>
              </a:rPr>
              <a:t>g. </a:t>
            </a:r>
            <a:endParaRPr sz="21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7"/>
          <p:cNvSpPr txBox="1">
            <a:spLocks noGrp="1"/>
          </p:cNvSpPr>
          <p:nvPr>
            <p:ph type="title"/>
          </p:nvPr>
        </p:nvSpPr>
        <p:spPr>
          <a:xfrm>
            <a:off x="1743050" y="667038"/>
            <a:ext cx="5049600" cy="398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1800"/>
              <a:t>E-L-K</a:t>
            </a:r>
            <a:endParaRPr sz="1800"/>
          </a:p>
        </p:txBody>
      </p:sp>
      <p:pic>
        <p:nvPicPr>
          <p:cNvPr id="422" name="Google Shape;422;p57"/>
          <p:cNvPicPr preferRelativeResize="0"/>
          <p:nvPr/>
        </p:nvPicPr>
        <p:blipFill rotWithShape="1">
          <a:blip r:embed="rId3">
            <a:alphaModFix/>
          </a:blip>
          <a:srcRect/>
          <a:stretch/>
        </p:blipFill>
        <p:spPr>
          <a:xfrm>
            <a:off x="466130" y="1268016"/>
            <a:ext cx="8211740" cy="31727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1651050" y="773800"/>
            <a:ext cx="4673700" cy="602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CHALLENGES WITH GCP</a:t>
            </a:r>
            <a:endParaRPr sz="1800"/>
          </a:p>
        </p:txBody>
      </p:sp>
      <p:sp>
        <p:nvSpPr>
          <p:cNvPr id="428" name="Google Shape;428;p58"/>
          <p:cNvSpPr txBox="1">
            <a:spLocks noGrp="1"/>
          </p:cNvSpPr>
          <p:nvPr>
            <p:ph type="body" idx="1"/>
          </p:nvPr>
        </p:nvSpPr>
        <p:spPr>
          <a:xfrm>
            <a:off x="1651050" y="1486337"/>
            <a:ext cx="5841900" cy="2136900"/>
          </a:xfrm>
          <a:prstGeom prst="rect">
            <a:avLst/>
          </a:prstGeom>
        </p:spPr>
        <p:txBody>
          <a:bodyPr spcFirstLastPara="1" wrap="square" lIns="91425" tIns="45700" rIns="91425" bIns="45700" anchor="t" anchorCtr="0">
            <a:noAutofit/>
          </a:bodyPr>
          <a:lstStyle/>
          <a:p>
            <a:pPr marL="457200" lvl="0" indent="-342900" algn="l" rtl="0">
              <a:spcBef>
                <a:spcPts val="1170"/>
              </a:spcBef>
              <a:spcAft>
                <a:spcPts val="0"/>
              </a:spcAft>
              <a:buClr>
                <a:srgbClr val="000000"/>
              </a:buClr>
              <a:buSzPts val="1800"/>
              <a:buFont typeface="Arial"/>
              <a:buChar char="●"/>
            </a:pPr>
            <a:r>
              <a:rPr lang="en" sz="1800">
                <a:solidFill>
                  <a:srgbClr val="000000"/>
                </a:solidFill>
                <a:latin typeface="Arial"/>
                <a:ea typeface="Arial"/>
                <a:cs typeface="Arial"/>
                <a:sym typeface="Arial"/>
              </a:rPr>
              <a:t>Integration with Elasticsearch.</a:t>
            </a:r>
            <a:endParaRPr sz="1800">
              <a:solidFill>
                <a:srgbClr val="000000"/>
              </a:solidFill>
              <a:latin typeface="Arial"/>
              <a:ea typeface="Arial"/>
              <a:cs typeface="Arial"/>
              <a:sym typeface="Arial"/>
            </a:endParaRPr>
          </a:p>
          <a:p>
            <a:pPr marL="0" lvl="0" indent="0" algn="l" rtl="0">
              <a:spcBef>
                <a:spcPts val="1170"/>
              </a:spcBef>
              <a:spcAft>
                <a:spcPts val="0"/>
              </a:spcAft>
              <a:buNone/>
            </a:pPr>
            <a:endParaRPr sz="1800">
              <a:solidFill>
                <a:srgbClr val="000000"/>
              </a:solidFill>
              <a:latin typeface="Arial"/>
              <a:ea typeface="Arial"/>
              <a:cs typeface="Arial"/>
              <a:sym typeface="Arial"/>
            </a:endParaRPr>
          </a:p>
          <a:p>
            <a:pPr marL="457200" lvl="0" indent="-342900" algn="l" rtl="0">
              <a:spcBef>
                <a:spcPts val="1170"/>
              </a:spcBef>
              <a:spcAft>
                <a:spcPts val="0"/>
              </a:spcAft>
              <a:buClr>
                <a:srgbClr val="000000"/>
              </a:buClr>
              <a:buSzPts val="1800"/>
              <a:buFont typeface="Arial"/>
              <a:buChar char="●"/>
            </a:pPr>
            <a:r>
              <a:rPr lang="en" sz="1800">
                <a:solidFill>
                  <a:srgbClr val="000000"/>
                </a:solidFill>
                <a:latin typeface="Arial"/>
                <a:ea typeface="Arial"/>
                <a:cs typeface="Arial"/>
                <a:sym typeface="Arial"/>
              </a:rPr>
              <a:t>No default visualization app within GCP</a:t>
            </a:r>
            <a:endParaRPr sz="1800">
              <a:solidFill>
                <a:srgbClr val="000000"/>
              </a:solidFill>
              <a:latin typeface="Arial"/>
              <a:ea typeface="Arial"/>
              <a:cs typeface="Arial"/>
              <a:sym typeface="Arial"/>
            </a:endParaRPr>
          </a:p>
          <a:p>
            <a:pPr marL="0" lvl="0" indent="0" algn="l" rtl="0">
              <a:spcBef>
                <a:spcPts val="1170"/>
              </a:spcBef>
              <a:spcAft>
                <a:spcPts val="0"/>
              </a:spcAft>
              <a:buNone/>
            </a:pPr>
            <a:endParaRPr sz="1800">
              <a:solidFill>
                <a:srgbClr val="000000"/>
              </a:solidFill>
              <a:latin typeface="Arial"/>
              <a:ea typeface="Arial"/>
              <a:cs typeface="Arial"/>
              <a:sym typeface="Arial"/>
            </a:endParaRPr>
          </a:p>
          <a:p>
            <a:pPr marL="457200" lvl="0" indent="-342900" algn="l" rtl="0">
              <a:spcBef>
                <a:spcPts val="1170"/>
              </a:spcBef>
              <a:spcAft>
                <a:spcPts val="0"/>
              </a:spcAft>
              <a:buClr>
                <a:srgbClr val="000000"/>
              </a:buClr>
              <a:buSzPts val="1800"/>
              <a:buFont typeface="Arial"/>
              <a:buChar char="●"/>
            </a:pPr>
            <a:r>
              <a:rPr lang="en" sz="1800">
                <a:solidFill>
                  <a:srgbClr val="000000"/>
                </a:solidFill>
                <a:latin typeface="Arial"/>
                <a:ea typeface="Arial"/>
                <a:cs typeface="Arial"/>
                <a:sym typeface="Arial"/>
              </a:rPr>
              <a:t>Not many options to store the logs in the sink.</a:t>
            </a:r>
            <a:endParaRPr sz="1800">
              <a:solidFill>
                <a:srgbClr val="000000"/>
              </a:solidFill>
              <a:latin typeface="Arial"/>
              <a:ea typeface="Arial"/>
              <a:cs typeface="Arial"/>
              <a:sym typeface="Arial"/>
            </a:endParaRPr>
          </a:p>
          <a:p>
            <a:pPr marL="457200" lvl="0" indent="0" algn="l" rtl="0">
              <a:spcBef>
                <a:spcPts val="1170"/>
              </a:spcBef>
              <a:spcAft>
                <a:spcPts val="0"/>
              </a:spcAft>
              <a:buNone/>
            </a:pPr>
            <a:endParaRPr sz="1800">
              <a:solidFill>
                <a:srgbClr val="000000"/>
              </a:solidFill>
              <a:latin typeface="Arial"/>
              <a:ea typeface="Arial"/>
              <a:cs typeface="Arial"/>
              <a:sym typeface="Arial"/>
            </a:endParaRPr>
          </a:p>
          <a:p>
            <a:pPr marL="457200" lvl="0" indent="-342900" algn="just" rtl="0">
              <a:lnSpc>
                <a:spcPct val="90000"/>
              </a:lnSpc>
              <a:spcBef>
                <a:spcPts val="800"/>
              </a:spcBef>
              <a:spcAft>
                <a:spcPts val="0"/>
              </a:spcAft>
              <a:buClr>
                <a:srgbClr val="000000"/>
              </a:buClr>
              <a:buSzPts val="1800"/>
              <a:buFont typeface="Arial"/>
              <a:buChar char="●"/>
            </a:pPr>
            <a:r>
              <a:rPr lang="en" sz="1800">
                <a:solidFill>
                  <a:srgbClr val="000000"/>
                </a:solidFill>
                <a:latin typeface="Arial"/>
                <a:ea typeface="Arial"/>
                <a:cs typeface="Arial"/>
                <a:sym typeface="Arial"/>
              </a:rPr>
              <a:t>Higher accuracy – more granular compared to AWS which gives 3 levels.</a:t>
            </a:r>
            <a:endParaRPr sz="1800">
              <a:solidFill>
                <a:srgbClr val="000000"/>
              </a:solidFill>
              <a:latin typeface="Arial"/>
              <a:ea typeface="Arial"/>
              <a:cs typeface="Arial"/>
              <a:sym typeface="Arial"/>
            </a:endParaRPr>
          </a:p>
          <a:p>
            <a:pPr marL="0" lvl="0" indent="0" algn="l" rtl="0">
              <a:spcBef>
                <a:spcPts val="1170"/>
              </a:spcBef>
              <a:spcAft>
                <a:spcPts val="0"/>
              </a:spcAft>
              <a:buNone/>
            </a:pPr>
            <a:endParaRPr sz="1800">
              <a:latin typeface="Arial"/>
              <a:ea typeface="Arial"/>
              <a:cs typeface="Arial"/>
              <a:sym typeface="Arial"/>
            </a:endParaRPr>
          </a:p>
        </p:txBody>
      </p:sp>
      <p:pic>
        <p:nvPicPr>
          <p:cNvPr id="429" name="Google Shape;429;p58"/>
          <p:cNvPicPr preferRelativeResize="0"/>
          <p:nvPr/>
        </p:nvPicPr>
        <p:blipFill>
          <a:blip r:embed="rId3">
            <a:alphaModFix/>
          </a:blip>
          <a:stretch>
            <a:fillRect/>
          </a:stretch>
        </p:blipFill>
        <p:spPr>
          <a:xfrm>
            <a:off x="1046225" y="1315975"/>
            <a:ext cx="604825" cy="604825"/>
          </a:xfrm>
          <a:prstGeom prst="rect">
            <a:avLst/>
          </a:prstGeom>
          <a:noFill/>
          <a:ln>
            <a:noFill/>
          </a:ln>
        </p:spPr>
      </p:pic>
      <p:pic>
        <p:nvPicPr>
          <p:cNvPr id="430" name="Google Shape;430;p58"/>
          <p:cNvPicPr preferRelativeResize="0"/>
          <p:nvPr/>
        </p:nvPicPr>
        <p:blipFill>
          <a:blip r:embed="rId4">
            <a:alphaModFix/>
          </a:blip>
          <a:stretch>
            <a:fillRect/>
          </a:stretch>
        </p:blipFill>
        <p:spPr>
          <a:xfrm>
            <a:off x="982750" y="3287950"/>
            <a:ext cx="731775" cy="731775"/>
          </a:xfrm>
          <a:prstGeom prst="rect">
            <a:avLst/>
          </a:prstGeom>
          <a:noFill/>
          <a:ln>
            <a:noFill/>
          </a:ln>
        </p:spPr>
      </p:pic>
      <p:pic>
        <p:nvPicPr>
          <p:cNvPr id="431" name="Google Shape;431;p58"/>
          <p:cNvPicPr preferRelativeResize="0"/>
          <p:nvPr/>
        </p:nvPicPr>
        <p:blipFill>
          <a:blip r:embed="rId5">
            <a:alphaModFix/>
          </a:blip>
          <a:stretch>
            <a:fillRect/>
          </a:stretch>
        </p:blipFill>
        <p:spPr>
          <a:xfrm>
            <a:off x="1046225" y="2303311"/>
            <a:ext cx="604825" cy="60213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9"/>
          <p:cNvSpPr txBox="1">
            <a:spLocks noGrp="1"/>
          </p:cNvSpPr>
          <p:nvPr>
            <p:ph type="title"/>
          </p:nvPr>
        </p:nvSpPr>
        <p:spPr>
          <a:xfrm>
            <a:off x="1578000" y="710700"/>
            <a:ext cx="7029000" cy="472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CONCLUSION</a:t>
            </a:r>
            <a:endParaRPr sz="1800"/>
          </a:p>
        </p:txBody>
      </p:sp>
      <p:sp>
        <p:nvSpPr>
          <p:cNvPr id="437" name="Google Shape;437;p59"/>
          <p:cNvSpPr txBox="1">
            <a:spLocks noGrp="1"/>
          </p:cNvSpPr>
          <p:nvPr>
            <p:ph type="body" idx="1"/>
          </p:nvPr>
        </p:nvSpPr>
        <p:spPr>
          <a:xfrm>
            <a:off x="1452150" y="1183500"/>
            <a:ext cx="6239700" cy="2538300"/>
          </a:xfrm>
          <a:prstGeom prst="rect">
            <a:avLst/>
          </a:prstGeom>
        </p:spPr>
        <p:txBody>
          <a:bodyPr spcFirstLastPara="1" wrap="square" lIns="91425" tIns="45700" rIns="91425" bIns="45700" anchor="t" anchorCtr="0">
            <a:noAutofit/>
          </a:bodyPr>
          <a:lstStyle/>
          <a:p>
            <a:pPr marL="0" lvl="0" indent="0" algn="l" rtl="0">
              <a:spcBef>
                <a:spcPts val="1170"/>
              </a:spcBef>
              <a:spcAft>
                <a:spcPts val="0"/>
              </a:spcAft>
              <a:buNone/>
            </a:pPr>
            <a:r>
              <a:rPr lang="en" sz="1200">
                <a:solidFill>
                  <a:srgbClr val="000000"/>
                </a:solidFill>
                <a:latin typeface="Arial"/>
                <a:ea typeface="Arial"/>
                <a:cs typeface="Arial"/>
                <a:sym typeface="Arial"/>
              </a:rPr>
              <a:t>Speed- AWS</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Accuracy- Google Cloud Platform, Higher granularity, </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Configurable with 3rd party apps- AWS</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Configurable with granularity - Google Cloud Platform</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Setup Time: GCP sdk easier to set up locally</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Reliability and Services - Both</a:t>
            </a: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Pricing-: </a:t>
            </a:r>
            <a:endParaRPr sz="1200">
              <a:solidFill>
                <a:srgbClr val="000000"/>
              </a:solidFill>
              <a:latin typeface="Arial"/>
              <a:ea typeface="Arial"/>
              <a:cs typeface="Arial"/>
              <a:sym typeface="Arial"/>
            </a:endParaRPr>
          </a:p>
          <a:p>
            <a:pPr marL="0" lvl="0" indent="457200" algn="l" rtl="0">
              <a:spcBef>
                <a:spcPts val="1170"/>
              </a:spcBef>
              <a:spcAft>
                <a:spcPts val="0"/>
              </a:spcAft>
              <a:buNone/>
            </a:pPr>
            <a:r>
              <a:rPr lang="en" sz="1200">
                <a:solidFill>
                  <a:srgbClr val="000000"/>
                </a:solidFill>
                <a:latin typeface="Arial"/>
                <a:ea typeface="Arial"/>
                <a:cs typeface="Arial"/>
                <a:sym typeface="Arial"/>
              </a:rPr>
              <a:t>More requests- AWS</a:t>
            </a:r>
            <a:endParaRPr sz="1200">
              <a:solidFill>
                <a:srgbClr val="000000"/>
              </a:solidFill>
              <a:latin typeface="Arial"/>
              <a:ea typeface="Arial"/>
              <a:cs typeface="Arial"/>
              <a:sym typeface="Arial"/>
            </a:endParaRPr>
          </a:p>
          <a:p>
            <a:pPr marL="0" lvl="0" indent="457200" algn="l" rtl="0">
              <a:spcBef>
                <a:spcPts val="1170"/>
              </a:spcBef>
              <a:spcAft>
                <a:spcPts val="0"/>
              </a:spcAft>
              <a:buNone/>
            </a:pPr>
            <a:r>
              <a:rPr lang="en" sz="1200">
                <a:solidFill>
                  <a:srgbClr val="000000"/>
                </a:solidFill>
                <a:latin typeface="Arial"/>
                <a:ea typeface="Arial"/>
                <a:cs typeface="Arial"/>
                <a:sym typeface="Arial"/>
              </a:rPr>
              <a:t>More data - GCP</a:t>
            </a:r>
            <a:endParaRPr sz="1200">
              <a:solidFill>
                <a:srgbClr val="000000"/>
              </a:solidFill>
              <a:latin typeface="Arial"/>
              <a:ea typeface="Arial"/>
              <a:cs typeface="Arial"/>
              <a:sym typeface="Arial"/>
            </a:endParaRPr>
          </a:p>
          <a:p>
            <a:pPr marL="0" lvl="0" indent="457200" algn="l" rtl="0">
              <a:spcBef>
                <a:spcPts val="1170"/>
              </a:spcBef>
              <a:spcAft>
                <a:spcPts val="0"/>
              </a:spcAft>
              <a:buNone/>
            </a:pPr>
            <a:endParaRPr sz="1200">
              <a:solidFill>
                <a:srgbClr val="000000"/>
              </a:solidFill>
              <a:latin typeface="Arial"/>
              <a:ea typeface="Arial"/>
              <a:cs typeface="Arial"/>
              <a:sym typeface="Arial"/>
            </a:endParaRPr>
          </a:p>
          <a:p>
            <a:pPr marL="0" lvl="0" indent="0" algn="l" rtl="0">
              <a:spcBef>
                <a:spcPts val="117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p:txBody>
      </p:sp>
      <p:pic>
        <p:nvPicPr>
          <p:cNvPr id="438" name="Google Shape;438;p59"/>
          <p:cNvPicPr preferRelativeResize="0"/>
          <p:nvPr/>
        </p:nvPicPr>
        <p:blipFill>
          <a:blip r:embed="rId3">
            <a:alphaModFix/>
          </a:blip>
          <a:stretch>
            <a:fillRect/>
          </a:stretch>
        </p:blipFill>
        <p:spPr>
          <a:xfrm>
            <a:off x="8070275" y="954650"/>
            <a:ext cx="831775" cy="831775"/>
          </a:xfrm>
          <a:prstGeom prst="rect">
            <a:avLst/>
          </a:prstGeom>
          <a:noFill/>
          <a:ln>
            <a:noFill/>
          </a:ln>
        </p:spPr>
      </p:pic>
      <p:pic>
        <p:nvPicPr>
          <p:cNvPr id="439" name="Google Shape;439;p59"/>
          <p:cNvPicPr preferRelativeResize="0"/>
          <p:nvPr/>
        </p:nvPicPr>
        <p:blipFill>
          <a:blip r:embed="rId4">
            <a:alphaModFix/>
          </a:blip>
          <a:stretch>
            <a:fillRect/>
          </a:stretch>
        </p:blipFill>
        <p:spPr>
          <a:xfrm>
            <a:off x="474425" y="1786425"/>
            <a:ext cx="898075" cy="894189"/>
          </a:xfrm>
          <a:prstGeom prst="rect">
            <a:avLst/>
          </a:prstGeom>
          <a:noFill/>
          <a:ln>
            <a:noFill/>
          </a:ln>
        </p:spPr>
      </p:pic>
      <p:pic>
        <p:nvPicPr>
          <p:cNvPr id="440" name="Google Shape;440;p59"/>
          <p:cNvPicPr preferRelativeResize="0"/>
          <p:nvPr/>
        </p:nvPicPr>
        <p:blipFill>
          <a:blip r:embed="rId5">
            <a:alphaModFix/>
          </a:blip>
          <a:stretch>
            <a:fillRect/>
          </a:stretch>
        </p:blipFill>
        <p:spPr>
          <a:xfrm>
            <a:off x="284376" y="3436375"/>
            <a:ext cx="1088125" cy="1088125"/>
          </a:xfrm>
          <a:prstGeom prst="rect">
            <a:avLst/>
          </a:prstGeom>
          <a:noFill/>
          <a:ln>
            <a:noFill/>
          </a:ln>
        </p:spPr>
      </p:pic>
      <p:pic>
        <p:nvPicPr>
          <p:cNvPr id="441" name="Google Shape;441;p59"/>
          <p:cNvPicPr preferRelativeResize="0"/>
          <p:nvPr/>
        </p:nvPicPr>
        <p:blipFill>
          <a:blip r:embed="rId6">
            <a:alphaModFix/>
          </a:blip>
          <a:stretch>
            <a:fillRect/>
          </a:stretch>
        </p:blipFill>
        <p:spPr>
          <a:xfrm>
            <a:off x="8037138" y="2427198"/>
            <a:ext cx="898051" cy="8980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0"/>
          <p:cNvSpPr txBox="1">
            <a:spLocks noGrp="1"/>
          </p:cNvSpPr>
          <p:nvPr>
            <p:ph type="title"/>
          </p:nvPr>
        </p:nvSpPr>
        <p:spPr>
          <a:xfrm>
            <a:off x="1778000" y="8572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400"/>
              <a:t>References</a:t>
            </a:r>
            <a:endParaRPr sz="1400"/>
          </a:p>
        </p:txBody>
      </p:sp>
      <p:sp>
        <p:nvSpPr>
          <p:cNvPr id="447" name="Google Shape;447;p60"/>
          <p:cNvSpPr txBox="1">
            <a:spLocks noGrp="1"/>
          </p:cNvSpPr>
          <p:nvPr>
            <p:ph type="body" idx="1"/>
          </p:nvPr>
        </p:nvSpPr>
        <p:spPr>
          <a:xfrm>
            <a:off x="1329075" y="1388251"/>
            <a:ext cx="6735900" cy="3186900"/>
          </a:xfrm>
          <a:prstGeom prst="rect">
            <a:avLst/>
          </a:prstGeom>
        </p:spPr>
        <p:txBody>
          <a:bodyPr spcFirstLastPara="1" wrap="square" lIns="91425" tIns="45700" rIns="91425" bIns="45700" anchor="t" anchorCtr="0">
            <a:noAutofit/>
          </a:bodyPr>
          <a:lstStyle/>
          <a:p>
            <a:pPr marL="457200" lvl="0" indent="-317500" algn="just" rtl="0">
              <a:spcBef>
                <a:spcPts val="1560"/>
              </a:spcBef>
              <a:spcAft>
                <a:spcPts val="0"/>
              </a:spcAft>
              <a:buClr>
                <a:srgbClr val="000000"/>
              </a:buClr>
              <a:buSzPts val="1400"/>
              <a:buFont typeface="Arial"/>
              <a:buChar char="●"/>
            </a:pPr>
            <a:r>
              <a:rPr lang="en" sz="1400" b="0" u="sng">
                <a:solidFill>
                  <a:srgbClr val="000000"/>
                </a:solidFill>
                <a:latin typeface="Arial"/>
                <a:ea typeface="Arial"/>
                <a:cs typeface="Arial"/>
                <a:sym typeface="Arial"/>
                <a:hlinkClick r:id="rId3"/>
              </a:rPr>
              <a:t>https://cloud.google.com/natural-language/docs/basics</a:t>
            </a:r>
            <a:endParaRPr sz="1400">
              <a:solidFill>
                <a:srgbClr val="000000"/>
              </a:solidFill>
              <a:latin typeface="Arial"/>
              <a:ea typeface="Arial"/>
              <a:cs typeface="Arial"/>
              <a:sym typeface="Arial"/>
            </a:endParaRPr>
          </a:p>
          <a:p>
            <a:pPr marL="457200" lvl="0" indent="-317500" algn="just" rtl="0">
              <a:spcBef>
                <a:spcPts val="0"/>
              </a:spcBef>
              <a:spcAft>
                <a:spcPts val="0"/>
              </a:spcAft>
              <a:buClr>
                <a:srgbClr val="000000"/>
              </a:buClr>
              <a:buSzPts val="1400"/>
              <a:buFont typeface="Arial"/>
              <a:buChar char="●"/>
            </a:pPr>
            <a:r>
              <a:rPr lang="en" sz="1400" b="0" u="sng">
                <a:solidFill>
                  <a:srgbClr val="000000"/>
                </a:solidFill>
                <a:latin typeface="Arial"/>
                <a:ea typeface="Arial"/>
                <a:cs typeface="Arial"/>
                <a:sym typeface="Arial"/>
                <a:hlinkClick r:id="rId4"/>
              </a:rPr>
              <a:t>https://www.deducive.com/blog/2018/6/02/using-r-for-sentiment-analysis-with-aws-comprehend-google-cloud-natural-language-ibm-watson</a:t>
            </a:r>
            <a:endParaRPr sz="1400">
              <a:solidFill>
                <a:srgbClr val="000000"/>
              </a:solidFill>
              <a:latin typeface="Arial"/>
              <a:ea typeface="Arial"/>
              <a:cs typeface="Arial"/>
              <a:sym typeface="Arial"/>
            </a:endParaRPr>
          </a:p>
          <a:p>
            <a:pPr marL="457200" lvl="0" indent="-317500" algn="just" rtl="0">
              <a:spcBef>
                <a:spcPts val="0"/>
              </a:spcBef>
              <a:spcAft>
                <a:spcPts val="0"/>
              </a:spcAft>
              <a:buClr>
                <a:srgbClr val="000000"/>
              </a:buClr>
              <a:buSzPts val="1400"/>
              <a:buFont typeface="Arial"/>
              <a:buChar char="●"/>
            </a:pPr>
            <a:r>
              <a:rPr lang="en" sz="1400" b="0" u="sng">
                <a:solidFill>
                  <a:srgbClr val="000000"/>
                </a:solidFill>
                <a:latin typeface="Arial"/>
                <a:ea typeface="Arial"/>
                <a:cs typeface="Arial"/>
                <a:sym typeface="Arial"/>
                <a:hlinkClick r:id="rId5"/>
              </a:rPr>
              <a:t>https://towardsdatascience.com/step-by-step-tutorial-pyspark-sentiment-analysis-on-google-dataproc-fef9bef46468</a:t>
            </a:r>
            <a:endParaRPr sz="1400">
              <a:solidFill>
                <a:srgbClr val="000000"/>
              </a:solidFill>
              <a:latin typeface="Arial"/>
              <a:ea typeface="Arial"/>
              <a:cs typeface="Arial"/>
              <a:sym typeface="Arial"/>
            </a:endParaRPr>
          </a:p>
          <a:p>
            <a:pPr marL="457200" lvl="0" indent="-317500" algn="just" rtl="0">
              <a:spcBef>
                <a:spcPts val="0"/>
              </a:spcBef>
              <a:spcAft>
                <a:spcPts val="0"/>
              </a:spcAft>
              <a:buClr>
                <a:srgbClr val="000000"/>
              </a:buClr>
              <a:buSzPts val="1400"/>
              <a:buFont typeface="Arial"/>
              <a:buChar char="●"/>
            </a:pPr>
            <a:r>
              <a:rPr lang="en" sz="1400" b="0" u="sng">
                <a:solidFill>
                  <a:srgbClr val="000000"/>
                </a:solidFill>
                <a:latin typeface="Arial"/>
                <a:ea typeface="Arial"/>
                <a:cs typeface="Arial"/>
                <a:sym typeface="Arial"/>
                <a:hlinkClick r:id="rId6"/>
              </a:rPr>
              <a:t>https://cloud.google.com/free/docs/map-aws-google-cloud-platform</a:t>
            </a:r>
            <a:endParaRPr sz="1400">
              <a:solidFill>
                <a:srgbClr val="000000"/>
              </a:solidFill>
              <a:latin typeface="Arial"/>
              <a:ea typeface="Arial"/>
              <a:cs typeface="Arial"/>
              <a:sym typeface="Arial"/>
            </a:endParaRPr>
          </a:p>
          <a:p>
            <a:pPr marL="457200" lvl="0" indent="-317500" algn="just" rtl="0">
              <a:spcBef>
                <a:spcPts val="0"/>
              </a:spcBef>
              <a:spcAft>
                <a:spcPts val="0"/>
              </a:spcAft>
              <a:buClr>
                <a:srgbClr val="000000"/>
              </a:buClr>
              <a:buSzPts val="1400"/>
              <a:buFont typeface="Arial"/>
              <a:buChar char="●"/>
            </a:pPr>
            <a:r>
              <a:rPr lang="en" sz="1400" b="0">
                <a:solidFill>
                  <a:srgbClr val="000000"/>
                </a:solidFill>
                <a:latin typeface="Arial"/>
                <a:ea typeface="Arial"/>
                <a:cs typeface="Arial"/>
                <a:sym typeface="Arial"/>
              </a:rPr>
              <a:t>https://activewizards.com/blog/comparison-of-the-most-useful-text-processing-apis/</a:t>
            </a:r>
            <a:endParaRPr sz="1400">
              <a:solidFill>
                <a:srgbClr val="000000"/>
              </a:solidFill>
              <a:latin typeface="Arial"/>
              <a:ea typeface="Arial"/>
              <a:cs typeface="Arial"/>
              <a:sym typeface="Arial"/>
            </a:endParaRPr>
          </a:p>
          <a:p>
            <a:pPr marL="457200" lvl="0" indent="-317500" algn="just" rtl="0">
              <a:spcBef>
                <a:spcPts val="0"/>
              </a:spcBef>
              <a:spcAft>
                <a:spcPts val="0"/>
              </a:spcAft>
              <a:buClr>
                <a:srgbClr val="000000"/>
              </a:buClr>
              <a:buSzPts val="1400"/>
              <a:buFont typeface="Arial"/>
              <a:buChar char="●"/>
            </a:pPr>
            <a:r>
              <a:rPr lang="en" sz="1400" b="0" u="sng">
                <a:solidFill>
                  <a:srgbClr val="000000"/>
                </a:solidFill>
                <a:latin typeface="Arial"/>
                <a:ea typeface="Arial"/>
                <a:cs typeface="Arial"/>
                <a:sym typeface="Arial"/>
                <a:hlinkClick r:id="rId7"/>
              </a:rPr>
              <a:t>https://www.researchgate.net/publication/328905368_Sentiment_Analysis_Tool_on_Cloud_Software_as_a_Service_Model</a:t>
            </a:r>
            <a:endParaRPr sz="1400">
              <a:solidFill>
                <a:srgbClr val="000000"/>
              </a:solidFill>
              <a:latin typeface="Arial"/>
              <a:ea typeface="Arial"/>
              <a:cs typeface="Arial"/>
              <a:sym typeface="Arial"/>
            </a:endParaRPr>
          </a:p>
          <a:p>
            <a:pPr marL="0" lvl="0" indent="0" algn="l" rtl="0">
              <a:spcBef>
                <a:spcPts val="117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7"/>
          <p:cNvSpPr txBox="1">
            <a:spLocks noGrp="1"/>
          </p:cNvSpPr>
          <p:nvPr>
            <p:ph type="title"/>
          </p:nvPr>
        </p:nvSpPr>
        <p:spPr>
          <a:xfrm>
            <a:off x="1618750" y="443975"/>
            <a:ext cx="6732600" cy="685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Features Comparison of NLP Services</a:t>
            </a:r>
            <a:endParaRPr sz="1800"/>
          </a:p>
        </p:txBody>
      </p:sp>
      <p:pic>
        <p:nvPicPr>
          <p:cNvPr id="77" name="Google Shape;77;p17"/>
          <p:cNvPicPr preferRelativeResize="0"/>
          <p:nvPr/>
        </p:nvPicPr>
        <p:blipFill rotWithShape="1">
          <a:blip r:embed="rId3">
            <a:alphaModFix/>
          </a:blip>
          <a:srcRect t="1439" r="39437" b="-1440"/>
          <a:stretch/>
        </p:blipFill>
        <p:spPr>
          <a:xfrm>
            <a:off x="2901725" y="1326525"/>
            <a:ext cx="3423350" cy="3471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424100" y="711250"/>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a:t>          </a:t>
            </a:r>
            <a:r>
              <a:rPr lang="en" sz="1800"/>
              <a:t>  Cost Analysis</a:t>
            </a:r>
            <a:endParaRPr sz="1800"/>
          </a:p>
        </p:txBody>
      </p:sp>
      <p:pic>
        <p:nvPicPr>
          <p:cNvPr id="83" name="Google Shape;83;p18"/>
          <p:cNvPicPr preferRelativeResize="0"/>
          <p:nvPr/>
        </p:nvPicPr>
        <p:blipFill rotWithShape="1">
          <a:blip r:embed="rId3">
            <a:alphaModFix/>
          </a:blip>
          <a:srcRect b="33368"/>
          <a:stretch/>
        </p:blipFill>
        <p:spPr>
          <a:xfrm>
            <a:off x="1759000" y="1493625"/>
            <a:ext cx="5334000" cy="303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9"/>
          <p:cNvSpPr txBox="1">
            <a:spLocks noGrp="1"/>
          </p:cNvSpPr>
          <p:nvPr>
            <p:ph type="subTitle" idx="1"/>
          </p:nvPr>
        </p:nvSpPr>
        <p:spPr>
          <a:xfrm>
            <a:off x="583350" y="820875"/>
            <a:ext cx="7812600" cy="3491400"/>
          </a:xfrm>
          <a:prstGeom prst="rect">
            <a:avLst/>
          </a:prstGeom>
        </p:spPr>
        <p:txBody>
          <a:bodyPr spcFirstLastPara="1" wrap="square" lIns="91425" tIns="45700" rIns="91425" bIns="45700" anchor="t" anchorCtr="0">
            <a:noAutofit/>
          </a:bodyPr>
          <a:lstStyle/>
          <a:p>
            <a:pPr marL="457200" lvl="0" indent="0" algn="l" rtl="0">
              <a:lnSpc>
                <a:spcPct val="125000"/>
              </a:lnSpc>
              <a:spcBef>
                <a:spcPts val="0"/>
              </a:spcBef>
              <a:spcAft>
                <a:spcPts val="0"/>
              </a:spcAft>
              <a:buNone/>
            </a:pPr>
            <a:r>
              <a:rPr lang="en">
                <a:solidFill>
                  <a:srgbClr val="000000"/>
                </a:solidFill>
              </a:rPr>
              <a:t>       </a:t>
            </a:r>
            <a:r>
              <a:rPr lang="en" sz="1800">
                <a:solidFill>
                  <a:srgbClr val="000000"/>
                </a:solidFill>
              </a:rPr>
              <a:t> Testing Dataset to measure Accuracy  </a:t>
            </a:r>
            <a:endParaRPr sz="1800">
              <a:solidFill>
                <a:srgbClr val="000000"/>
              </a:solidFill>
            </a:endParaRPr>
          </a:p>
          <a:p>
            <a:pPr marL="457200" lvl="0" indent="0" algn="l" rtl="0">
              <a:lnSpc>
                <a:spcPct val="125000"/>
              </a:lnSpc>
              <a:spcBef>
                <a:spcPts val="600"/>
              </a:spcBef>
              <a:spcAft>
                <a:spcPts val="0"/>
              </a:spcAft>
              <a:buNone/>
            </a:pPr>
            <a:r>
              <a:rPr lang="en" sz="1800" b="0">
                <a:solidFill>
                  <a:srgbClr val="000000"/>
                </a:solidFill>
              </a:rPr>
              <a:t>Twitter US Airline Sentiment dataset by Kaggle </a:t>
            </a:r>
            <a:endParaRPr sz="1800" b="0">
              <a:solidFill>
                <a:srgbClr val="000000"/>
              </a:solidFill>
            </a:endParaRPr>
          </a:p>
          <a:p>
            <a:pPr marL="457200" lvl="0" indent="-317500" algn="l" rtl="0">
              <a:lnSpc>
                <a:spcPct val="125000"/>
              </a:lnSpc>
              <a:spcBef>
                <a:spcPts val="600"/>
              </a:spcBef>
              <a:spcAft>
                <a:spcPts val="0"/>
              </a:spcAft>
              <a:buClr>
                <a:srgbClr val="000000"/>
              </a:buClr>
              <a:buSzPts val="1400"/>
              <a:buChar char="●"/>
            </a:pPr>
            <a:r>
              <a:rPr lang="en" sz="1400" b="0">
                <a:solidFill>
                  <a:srgbClr val="000000"/>
                </a:solidFill>
              </a:rPr>
              <a:t>Analyze how travelers in February 2015 expressed their feelings on Twitter.</a:t>
            </a:r>
            <a:endParaRPr sz="1400" b="0">
              <a:solidFill>
                <a:srgbClr val="000000"/>
              </a:solidFill>
            </a:endParaRPr>
          </a:p>
          <a:p>
            <a:pPr marL="457200" lvl="0" indent="-317500" algn="l" rtl="0">
              <a:lnSpc>
                <a:spcPct val="125000"/>
              </a:lnSpc>
              <a:spcBef>
                <a:spcPts val="0"/>
              </a:spcBef>
              <a:spcAft>
                <a:spcPts val="0"/>
              </a:spcAft>
              <a:buClr>
                <a:srgbClr val="000000"/>
              </a:buClr>
              <a:buSzPts val="1400"/>
              <a:buChar char="●"/>
            </a:pPr>
            <a:r>
              <a:rPr lang="en" sz="1400" b="0">
                <a:solidFill>
                  <a:srgbClr val="000000"/>
                </a:solidFill>
              </a:rPr>
              <a:t>Highly unstructured data - </a:t>
            </a:r>
            <a:r>
              <a:rPr lang="en" sz="1400" b="0">
                <a:solidFill>
                  <a:srgbClr val="000000"/>
                </a:solidFill>
                <a:highlight>
                  <a:srgbClr val="FFFFFF"/>
                </a:highlight>
              </a:rPr>
              <a:t>The grammar, spelling and diction are highly colloquial in tweets and therefore difficult to analyze.</a:t>
            </a:r>
            <a:endParaRPr sz="1400" b="0">
              <a:solidFill>
                <a:srgbClr val="000000"/>
              </a:solidFill>
              <a:highlight>
                <a:srgbClr val="FFFFFF"/>
              </a:highlight>
            </a:endParaRPr>
          </a:p>
          <a:p>
            <a:pPr marL="457200" lvl="0" indent="-317500" algn="l" rtl="0">
              <a:lnSpc>
                <a:spcPct val="125000"/>
              </a:lnSpc>
              <a:spcBef>
                <a:spcPts val="0"/>
              </a:spcBef>
              <a:spcAft>
                <a:spcPts val="0"/>
              </a:spcAft>
              <a:buClr>
                <a:srgbClr val="000000"/>
              </a:buClr>
              <a:buSzPts val="1400"/>
              <a:buChar char="●"/>
            </a:pPr>
            <a:r>
              <a:rPr lang="en" sz="1400" b="0">
                <a:solidFill>
                  <a:srgbClr val="000000"/>
                </a:solidFill>
                <a:highlight>
                  <a:srgbClr val="FFFFFF"/>
                </a:highlight>
              </a:rPr>
              <a:t>Sent the text to be analyzed to Google and AWS APIs and received back the results</a:t>
            </a:r>
            <a:endParaRPr sz="1400" b="0">
              <a:solidFill>
                <a:srgbClr val="000000"/>
              </a:solidFill>
              <a:highlight>
                <a:srgbClr val="FFFFFF"/>
              </a:highlight>
            </a:endParaRPr>
          </a:p>
          <a:p>
            <a:pPr marL="914400" lvl="0" indent="0" algn="l" rtl="0">
              <a:lnSpc>
                <a:spcPct val="125000"/>
              </a:lnSpc>
              <a:spcBef>
                <a:spcPts val="600"/>
              </a:spcBef>
              <a:spcAft>
                <a:spcPts val="0"/>
              </a:spcAft>
              <a:buNone/>
            </a:pPr>
            <a:endParaRPr sz="1650" b="0">
              <a:solidFill>
                <a:srgbClr val="000000"/>
              </a:solidFill>
            </a:endParaRPr>
          </a:p>
          <a:p>
            <a:pPr marL="914400" lvl="0" indent="0" algn="l" rtl="0">
              <a:lnSpc>
                <a:spcPct val="125000"/>
              </a:lnSpc>
              <a:spcBef>
                <a:spcPts val="600"/>
              </a:spcBef>
              <a:spcAft>
                <a:spcPts val="600"/>
              </a:spcAft>
              <a:buNone/>
            </a:pPr>
            <a:endParaRPr sz="1650" b="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graphicFrame>
        <p:nvGraphicFramePr>
          <p:cNvPr id="93" name="Google Shape;93;p20"/>
          <p:cNvGraphicFramePr/>
          <p:nvPr/>
        </p:nvGraphicFramePr>
        <p:xfrm>
          <a:off x="6236300" y="1972150"/>
          <a:ext cx="3000000" cy="3000000"/>
        </p:xfrm>
        <a:graphic>
          <a:graphicData uri="http://schemas.openxmlformats.org/drawingml/2006/table">
            <a:tbl>
              <a:tblPr>
                <a:noFill/>
                <a:tableStyleId>{E7DE6CA8-8030-43FC-96BD-0C79424D4AEE}</a:tableStyleId>
              </a:tblPr>
              <a:tblGrid>
                <a:gridCol w="1296500">
                  <a:extLst>
                    <a:ext uri="{9D8B030D-6E8A-4147-A177-3AD203B41FA5}">
                      <a16:colId xmlns:a16="http://schemas.microsoft.com/office/drawing/2014/main" val="20000"/>
                    </a:ext>
                  </a:extLst>
                </a:gridCol>
                <a:gridCol w="1125450">
                  <a:extLst>
                    <a:ext uri="{9D8B030D-6E8A-4147-A177-3AD203B41FA5}">
                      <a16:colId xmlns:a16="http://schemas.microsoft.com/office/drawing/2014/main" val="20001"/>
                    </a:ext>
                  </a:extLst>
                </a:gridCol>
              </a:tblGrid>
              <a:tr h="217600">
                <a:tc>
                  <a:txBody>
                    <a:bodyPr/>
                    <a:lstStyle/>
                    <a:p>
                      <a:pPr marL="0" lvl="0" indent="0" algn="ctr" rtl="0">
                        <a:lnSpc>
                          <a:spcPct val="115000"/>
                        </a:lnSpc>
                        <a:spcBef>
                          <a:spcPts val="0"/>
                        </a:spcBef>
                        <a:spcAft>
                          <a:spcPts val="0"/>
                        </a:spcAft>
                        <a:buNone/>
                      </a:pPr>
                      <a:r>
                        <a:rPr lang="en" sz="1200" b="1">
                          <a:solidFill>
                            <a:srgbClr val="FFFFFF"/>
                          </a:solidFill>
                        </a:rPr>
                        <a:t>Category</a:t>
                      </a:r>
                      <a:endParaRPr sz="1200" b="1">
                        <a:solidFill>
                          <a:srgbClr val="FFFFFF"/>
                        </a:solidFill>
                      </a:endParaRPr>
                    </a:p>
                  </a:txBody>
                  <a:tcPr marL="9525" marR="9525" marT="9525" marB="91425" anchor="b">
                    <a:lnL w="6350" cap="flat" cmpd="sng">
                      <a:solidFill>
                        <a:srgbClr val="F4B084"/>
                      </a:solidFill>
                      <a:prstDash val="solid"/>
                      <a:round/>
                      <a:headEnd type="none" w="sm" len="sm"/>
                      <a:tailEnd type="none" w="sm" len="sm"/>
                    </a:lnL>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ED7D31"/>
                    </a:solidFill>
                  </a:tcPr>
                </a:tc>
                <a:tc>
                  <a:txBody>
                    <a:bodyPr/>
                    <a:lstStyle/>
                    <a:p>
                      <a:pPr marL="0" lvl="0" indent="0" algn="ctr" rtl="0">
                        <a:lnSpc>
                          <a:spcPct val="115000"/>
                        </a:lnSpc>
                        <a:spcBef>
                          <a:spcPts val="0"/>
                        </a:spcBef>
                        <a:spcAft>
                          <a:spcPts val="0"/>
                        </a:spcAft>
                        <a:buNone/>
                      </a:pPr>
                      <a:r>
                        <a:rPr lang="en" sz="1200" b="1">
                          <a:solidFill>
                            <a:srgbClr val="FFFFFF"/>
                          </a:solidFill>
                        </a:rPr>
                        <a:t>Count</a:t>
                      </a:r>
                      <a:endParaRPr sz="1200" b="1">
                        <a:solidFill>
                          <a:srgbClr val="FFFFFF"/>
                        </a:solidFill>
                      </a:endParaRPr>
                    </a:p>
                  </a:txBody>
                  <a:tcPr marL="9525" marR="9525" marT="9525" marB="91425" anchor="b">
                    <a:lnR w="6350" cap="flat" cmpd="sng">
                      <a:solidFill>
                        <a:srgbClr val="F4B084"/>
                      </a:solidFill>
                      <a:prstDash val="solid"/>
                      <a:round/>
                      <a:headEnd type="none" w="sm" len="sm"/>
                      <a:tailEnd type="none" w="sm" len="sm"/>
                    </a:lnR>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ED7D31"/>
                    </a:solidFill>
                  </a:tcPr>
                </a:tc>
                <a:extLst>
                  <a:ext uri="{0D108BD9-81ED-4DB2-BD59-A6C34878D82A}">
                    <a16:rowId xmlns:a16="http://schemas.microsoft.com/office/drawing/2014/main" val="10000"/>
                  </a:ext>
                </a:extLst>
              </a:tr>
              <a:tr h="320900">
                <a:tc>
                  <a:txBody>
                    <a:bodyPr/>
                    <a:lstStyle/>
                    <a:p>
                      <a:pPr marL="0" lvl="0" indent="0" algn="ctr" rtl="0">
                        <a:lnSpc>
                          <a:spcPct val="115000"/>
                        </a:lnSpc>
                        <a:spcBef>
                          <a:spcPts val="0"/>
                        </a:spcBef>
                        <a:spcAft>
                          <a:spcPts val="0"/>
                        </a:spcAft>
                        <a:buNone/>
                      </a:pPr>
                      <a:r>
                        <a:rPr lang="en" sz="1200"/>
                        <a:t>Positive</a:t>
                      </a:r>
                      <a:endParaRPr sz="1200"/>
                    </a:p>
                  </a:txBody>
                  <a:tcPr marL="9525" marR="9525" marT="9525" marB="91425" anchor="ctr">
                    <a:lnL w="6350" cap="flat" cmpd="sng">
                      <a:solidFill>
                        <a:srgbClr val="F4B084"/>
                      </a:solidFill>
                      <a:prstDash val="solid"/>
                      <a:round/>
                      <a:headEnd type="none" w="sm" len="sm"/>
                      <a:tailEnd type="none" w="sm" len="sm"/>
                    </a:lnL>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200"/>
                        <a:t> 2,363</a:t>
                      </a:r>
                      <a:endParaRPr sz="1200"/>
                    </a:p>
                  </a:txBody>
                  <a:tcPr marL="9525" marR="9525" marT="9525" marB="91425" anchor="ctr">
                    <a:lnR w="6350" cap="flat" cmpd="sng">
                      <a:solidFill>
                        <a:srgbClr val="F4B084"/>
                      </a:solidFill>
                      <a:prstDash val="solid"/>
                      <a:round/>
                      <a:headEnd type="none" w="sm" len="sm"/>
                      <a:tailEnd type="none" w="sm" len="sm"/>
                    </a:lnR>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FCE4D6"/>
                    </a:solidFill>
                  </a:tcPr>
                </a:tc>
                <a:extLst>
                  <a:ext uri="{0D108BD9-81ED-4DB2-BD59-A6C34878D82A}">
                    <a16:rowId xmlns:a16="http://schemas.microsoft.com/office/drawing/2014/main" val="10001"/>
                  </a:ext>
                </a:extLst>
              </a:tr>
              <a:tr h="217600">
                <a:tc>
                  <a:txBody>
                    <a:bodyPr/>
                    <a:lstStyle/>
                    <a:p>
                      <a:pPr marL="0" lvl="0" indent="0" algn="ctr" rtl="0">
                        <a:lnSpc>
                          <a:spcPct val="115000"/>
                        </a:lnSpc>
                        <a:spcBef>
                          <a:spcPts val="0"/>
                        </a:spcBef>
                        <a:spcAft>
                          <a:spcPts val="0"/>
                        </a:spcAft>
                        <a:buNone/>
                      </a:pPr>
                      <a:r>
                        <a:rPr lang="en" sz="1200"/>
                        <a:t>Neutral</a:t>
                      </a:r>
                      <a:endParaRPr sz="1200"/>
                    </a:p>
                  </a:txBody>
                  <a:tcPr marL="9525" marR="9525" marT="9525" marB="91425" anchor="ctr">
                    <a:lnL w="6350" cap="flat" cmpd="sng">
                      <a:solidFill>
                        <a:srgbClr val="F4B084"/>
                      </a:solidFill>
                      <a:prstDash val="solid"/>
                      <a:round/>
                      <a:headEnd type="none" w="sm" len="sm"/>
                      <a:tailEnd type="none" w="sm" len="sm"/>
                    </a:lnL>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 3,099 </a:t>
                      </a:r>
                      <a:endParaRPr sz="1200"/>
                    </a:p>
                  </a:txBody>
                  <a:tcPr marL="9525" marR="9525" marT="9525" marB="91425" anchor="ctr">
                    <a:lnR w="6350" cap="flat" cmpd="sng">
                      <a:solidFill>
                        <a:srgbClr val="F4B084"/>
                      </a:solidFill>
                      <a:prstDash val="solid"/>
                      <a:round/>
                      <a:headEnd type="none" w="sm" len="sm"/>
                      <a:tailEnd type="none" w="sm" len="sm"/>
                    </a:lnR>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tcPr>
                </a:tc>
                <a:extLst>
                  <a:ext uri="{0D108BD9-81ED-4DB2-BD59-A6C34878D82A}">
                    <a16:rowId xmlns:a16="http://schemas.microsoft.com/office/drawing/2014/main" val="10002"/>
                  </a:ext>
                </a:extLst>
              </a:tr>
              <a:tr h="217600">
                <a:tc>
                  <a:txBody>
                    <a:bodyPr/>
                    <a:lstStyle/>
                    <a:p>
                      <a:pPr marL="0" lvl="0" indent="0" algn="ctr" rtl="0">
                        <a:lnSpc>
                          <a:spcPct val="115000"/>
                        </a:lnSpc>
                        <a:spcBef>
                          <a:spcPts val="0"/>
                        </a:spcBef>
                        <a:spcAft>
                          <a:spcPts val="0"/>
                        </a:spcAft>
                        <a:buNone/>
                      </a:pPr>
                      <a:r>
                        <a:rPr lang="en" sz="1200"/>
                        <a:t>Negative </a:t>
                      </a:r>
                      <a:endParaRPr sz="1200"/>
                    </a:p>
                  </a:txBody>
                  <a:tcPr marL="9525" marR="9525" marT="9525" marB="91425" anchor="ctr">
                    <a:lnL w="6350" cap="flat" cmpd="sng">
                      <a:solidFill>
                        <a:srgbClr val="F4B084"/>
                      </a:solidFill>
                      <a:prstDash val="solid"/>
                      <a:round/>
                      <a:headEnd type="none" w="sm" len="sm"/>
                      <a:tailEnd type="none" w="sm" len="sm"/>
                    </a:lnL>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200"/>
                        <a:t> 9,178</a:t>
                      </a:r>
                      <a:endParaRPr sz="1200"/>
                    </a:p>
                  </a:txBody>
                  <a:tcPr marL="9525" marR="9525" marT="9525" marB="91425" anchor="ctr">
                    <a:lnR w="6350" cap="flat" cmpd="sng">
                      <a:solidFill>
                        <a:srgbClr val="F4B084"/>
                      </a:solidFill>
                      <a:prstDash val="solid"/>
                      <a:round/>
                      <a:headEnd type="none" w="sm" len="sm"/>
                      <a:tailEnd type="none" w="sm" len="sm"/>
                    </a:lnR>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solidFill>
                      <a:srgbClr val="FCE4D6"/>
                    </a:solidFill>
                  </a:tcPr>
                </a:tc>
                <a:extLst>
                  <a:ext uri="{0D108BD9-81ED-4DB2-BD59-A6C34878D82A}">
                    <a16:rowId xmlns:a16="http://schemas.microsoft.com/office/drawing/2014/main" val="10003"/>
                  </a:ext>
                </a:extLst>
              </a:tr>
              <a:tr h="217600">
                <a:tc>
                  <a:txBody>
                    <a:bodyPr/>
                    <a:lstStyle/>
                    <a:p>
                      <a:pPr marL="0" lvl="0" indent="0" algn="ctr" rtl="0">
                        <a:lnSpc>
                          <a:spcPct val="115000"/>
                        </a:lnSpc>
                        <a:spcBef>
                          <a:spcPts val="0"/>
                        </a:spcBef>
                        <a:spcAft>
                          <a:spcPts val="0"/>
                        </a:spcAft>
                        <a:buNone/>
                      </a:pPr>
                      <a:r>
                        <a:rPr lang="en" sz="1200"/>
                        <a:t>Total Tweets</a:t>
                      </a:r>
                      <a:endParaRPr sz="1200"/>
                    </a:p>
                  </a:txBody>
                  <a:tcPr marL="9525" marR="9525" marT="9525" marB="91425" anchor="ctr">
                    <a:lnL w="6350" cap="flat" cmpd="sng">
                      <a:solidFill>
                        <a:srgbClr val="F4B084"/>
                      </a:solidFill>
                      <a:prstDash val="solid"/>
                      <a:round/>
                      <a:headEnd type="none" w="sm" len="sm"/>
                      <a:tailEnd type="none" w="sm" len="sm"/>
                    </a:lnL>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t> 14,640 </a:t>
                      </a:r>
                      <a:endParaRPr sz="1200"/>
                    </a:p>
                  </a:txBody>
                  <a:tcPr marL="9525" marR="9525" marT="9525" marB="91425" anchor="ctr">
                    <a:lnR w="6350" cap="flat" cmpd="sng">
                      <a:solidFill>
                        <a:srgbClr val="F4B084"/>
                      </a:solidFill>
                      <a:prstDash val="solid"/>
                      <a:round/>
                      <a:headEnd type="none" w="sm" len="sm"/>
                      <a:tailEnd type="none" w="sm" len="sm"/>
                    </a:lnR>
                    <a:lnT w="6350" cap="flat" cmpd="sng">
                      <a:solidFill>
                        <a:srgbClr val="F4B084"/>
                      </a:solidFill>
                      <a:prstDash val="solid"/>
                      <a:round/>
                      <a:headEnd type="none" w="sm" len="sm"/>
                      <a:tailEnd type="none" w="sm" len="sm"/>
                    </a:lnT>
                    <a:lnB w="6350" cap="flat" cmpd="sng">
                      <a:solidFill>
                        <a:srgbClr val="F4B084"/>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94" name="Google Shape;94;p20"/>
          <p:cNvPicPr preferRelativeResize="0"/>
          <p:nvPr/>
        </p:nvPicPr>
        <p:blipFill>
          <a:blip r:embed="rId3">
            <a:alphaModFix/>
          </a:blip>
          <a:stretch>
            <a:fillRect/>
          </a:stretch>
        </p:blipFill>
        <p:spPr>
          <a:xfrm>
            <a:off x="1223575" y="1267700"/>
            <a:ext cx="4544999" cy="322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1590950" y="878025"/>
            <a:ext cx="6732600" cy="531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1800"/>
              <a:t>Google NLP </a:t>
            </a:r>
            <a:endParaRPr sz="1800"/>
          </a:p>
        </p:txBody>
      </p:sp>
      <p:graphicFrame>
        <p:nvGraphicFramePr>
          <p:cNvPr id="100" name="Google Shape;100;p21"/>
          <p:cNvGraphicFramePr/>
          <p:nvPr/>
        </p:nvGraphicFramePr>
        <p:xfrm>
          <a:off x="5462150" y="1773375"/>
          <a:ext cx="3000000" cy="3000000"/>
        </p:xfrm>
        <a:graphic>
          <a:graphicData uri="http://schemas.openxmlformats.org/drawingml/2006/table">
            <a:tbl>
              <a:tblPr>
                <a:noFill/>
                <a:tableStyleId>{E7DE6CA8-8030-43FC-96BD-0C79424D4AEE}</a:tableStyleId>
              </a:tblPr>
              <a:tblGrid>
                <a:gridCol w="1485900">
                  <a:extLst>
                    <a:ext uri="{9D8B030D-6E8A-4147-A177-3AD203B41FA5}">
                      <a16:colId xmlns:a16="http://schemas.microsoft.com/office/drawing/2014/main" val="20000"/>
                    </a:ext>
                  </a:extLst>
                </a:gridCol>
                <a:gridCol w="1190625">
                  <a:extLst>
                    <a:ext uri="{9D8B030D-6E8A-4147-A177-3AD203B41FA5}">
                      <a16:colId xmlns:a16="http://schemas.microsoft.com/office/drawing/2014/main" val="20001"/>
                    </a:ext>
                  </a:extLst>
                </a:gridCol>
              </a:tblGrid>
              <a:tr h="200025">
                <a:tc>
                  <a:txBody>
                    <a:bodyPr/>
                    <a:lstStyle/>
                    <a:p>
                      <a:pPr marL="0" lvl="0" indent="0" algn="ctr" rtl="0">
                        <a:lnSpc>
                          <a:spcPct val="115000"/>
                        </a:lnSpc>
                        <a:spcBef>
                          <a:spcPts val="0"/>
                        </a:spcBef>
                        <a:spcAft>
                          <a:spcPts val="0"/>
                        </a:spcAft>
                        <a:buNone/>
                      </a:pPr>
                      <a:r>
                        <a:rPr lang="en" sz="1200">
                          <a:solidFill>
                            <a:srgbClr val="FFFFFF"/>
                          </a:solidFill>
                        </a:rPr>
                        <a:t>Google NLP</a:t>
                      </a:r>
                      <a:endParaRPr sz="1200">
                        <a:solidFill>
                          <a:srgbClr val="FFFFFF"/>
                        </a:solidFill>
                      </a:endParaRPr>
                    </a:p>
                  </a:txBody>
                  <a:tcPr marL="9525" marR="9525" marT="9525" marB="91425" anchor="b">
                    <a:solidFill>
                      <a:srgbClr val="70AD47"/>
                    </a:solidFill>
                  </a:tcPr>
                </a:tc>
                <a:tc>
                  <a:txBody>
                    <a:bodyPr/>
                    <a:lstStyle/>
                    <a:p>
                      <a:pPr marL="0" lvl="0" indent="0" algn="ctr" rtl="0">
                        <a:lnSpc>
                          <a:spcPct val="115000"/>
                        </a:lnSpc>
                        <a:spcBef>
                          <a:spcPts val="0"/>
                        </a:spcBef>
                        <a:spcAft>
                          <a:spcPts val="0"/>
                        </a:spcAft>
                        <a:buNone/>
                      </a:pPr>
                      <a:r>
                        <a:rPr lang="en" sz="1200">
                          <a:solidFill>
                            <a:srgbClr val="FFFFFF"/>
                          </a:solidFill>
                        </a:rPr>
                        <a:t>Count </a:t>
                      </a:r>
                      <a:endParaRPr sz="1200">
                        <a:solidFill>
                          <a:srgbClr val="FFFFFF"/>
                        </a:solidFill>
                      </a:endParaRPr>
                    </a:p>
                  </a:txBody>
                  <a:tcPr marL="9525" marR="9525" marT="9525" marB="91425" anchor="b">
                    <a:solidFill>
                      <a:srgbClr val="70AD47"/>
                    </a:solidFill>
                  </a:tcPr>
                </a:tc>
                <a:extLst>
                  <a:ext uri="{0D108BD9-81ED-4DB2-BD59-A6C34878D82A}">
                    <a16:rowId xmlns:a16="http://schemas.microsoft.com/office/drawing/2014/main" val="10000"/>
                  </a:ext>
                </a:extLst>
              </a:tr>
              <a:tr h="200025">
                <a:tc>
                  <a:txBody>
                    <a:bodyPr/>
                    <a:lstStyle/>
                    <a:p>
                      <a:pPr marL="0" lvl="0" indent="0" algn="ctr" rtl="0">
                        <a:lnSpc>
                          <a:spcPct val="115000"/>
                        </a:lnSpc>
                        <a:spcBef>
                          <a:spcPts val="0"/>
                        </a:spcBef>
                        <a:spcAft>
                          <a:spcPts val="0"/>
                        </a:spcAft>
                        <a:buNone/>
                      </a:pPr>
                      <a:r>
                        <a:rPr lang="en" sz="1200"/>
                        <a:t>      Match</a:t>
                      </a:r>
                      <a:endParaRPr sz="1200"/>
                    </a:p>
                  </a:txBody>
                  <a:tcPr marL="9525" marR="9525" marT="9525" marB="91425" anchor="b">
                    <a:solidFill>
                      <a:srgbClr val="B4C6E7"/>
                    </a:solidFill>
                  </a:tcPr>
                </a:tc>
                <a:tc>
                  <a:txBody>
                    <a:bodyPr/>
                    <a:lstStyle/>
                    <a:p>
                      <a:pPr marL="0" lvl="0" indent="0" algn="ctr" rtl="0">
                        <a:lnSpc>
                          <a:spcPct val="115000"/>
                        </a:lnSpc>
                        <a:spcBef>
                          <a:spcPts val="0"/>
                        </a:spcBef>
                        <a:spcAft>
                          <a:spcPts val="0"/>
                        </a:spcAft>
                        <a:buNone/>
                      </a:pPr>
                      <a:r>
                        <a:rPr lang="en" sz="1200"/>
                        <a:t>10131</a:t>
                      </a:r>
                      <a:endParaRPr sz="1200"/>
                    </a:p>
                  </a:txBody>
                  <a:tcPr marL="9525" marR="9525" marT="9525" marB="91425" anchor="b">
                    <a:solidFill>
                      <a:srgbClr val="B4C6E7"/>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1200"/>
                        <a:t>             Mismatch</a:t>
                      </a:r>
                      <a:endParaRPr sz="1200"/>
                    </a:p>
                  </a:txBody>
                  <a:tcPr marL="9525" marR="9525" marT="9525" marB="91425" anchor="b">
                    <a:solidFill>
                      <a:srgbClr val="D9E1F2"/>
                    </a:solidFill>
                  </a:tcPr>
                </a:tc>
                <a:tc>
                  <a:txBody>
                    <a:bodyPr/>
                    <a:lstStyle/>
                    <a:p>
                      <a:pPr marL="0" lvl="0" indent="0" algn="ctr" rtl="0">
                        <a:lnSpc>
                          <a:spcPct val="115000"/>
                        </a:lnSpc>
                        <a:spcBef>
                          <a:spcPts val="0"/>
                        </a:spcBef>
                        <a:spcAft>
                          <a:spcPts val="0"/>
                        </a:spcAft>
                        <a:buNone/>
                      </a:pPr>
                      <a:r>
                        <a:rPr lang="en" sz="1200"/>
                        <a:t>4509</a:t>
                      </a:r>
                      <a:endParaRPr sz="1200"/>
                    </a:p>
                  </a:txBody>
                  <a:tcPr marL="9525" marR="9525" marT="9525" marB="91425" anchor="b">
                    <a:solidFill>
                      <a:srgbClr val="D9E1F2"/>
                    </a:solidFill>
                  </a:tcPr>
                </a:tc>
                <a:extLst>
                  <a:ext uri="{0D108BD9-81ED-4DB2-BD59-A6C34878D82A}">
                    <a16:rowId xmlns:a16="http://schemas.microsoft.com/office/drawing/2014/main" val="10002"/>
                  </a:ext>
                </a:extLst>
              </a:tr>
              <a:tr h="200025">
                <a:tc>
                  <a:txBody>
                    <a:bodyPr/>
                    <a:lstStyle/>
                    <a:p>
                      <a:pPr marL="0" lvl="0" indent="0" algn="ctr" rtl="0">
                        <a:lnSpc>
                          <a:spcPct val="115000"/>
                        </a:lnSpc>
                        <a:spcBef>
                          <a:spcPts val="0"/>
                        </a:spcBef>
                        <a:spcAft>
                          <a:spcPts val="0"/>
                        </a:spcAft>
                        <a:buNone/>
                      </a:pPr>
                      <a:r>
                        <a:rPr lang="en" sz="1200"/>
                        <a:t>        Grand Total</a:t>
                      </a:r>
                      <a:endParaRPr sz="1200"/>
                    </a:p>
                  </a:txBody>
                  <a:tcPr marL="9525" marR="9525" marT="9525" marB="91425" anchor="b">
                    <a:solidFill>
                      <a:srgbClr val="B4C6E7"/>
                    </a:solidFill>
                  </a:tcPr>
                </a:tc>
                <a:tc>
                  <a:txBody>
                    <a:bodyPr/>
                    <a:lstStyle/>
                    <a:p>
                      <a:pPr marL="0" lvl="0" indent="0" algn="ctr" rtl="0">
                        <a:lnSpc>
                          <a:spcPct val="115000"/>
                        </a:lnSpc>
                        <a:spcBef>
                          <a:spcPts val="0"/>
                        </a:spcBef>
                        <a:spcAft>
                          <a:spcPts val="0"/>
                        </a:spcAft>
                        <a:buNone/>
                      </a:pPr>
                      <a:r>
                        <a:rPr lang="en" sz="1200"/>
                        <a:t>14640</a:t>
                      </a:r>
                      <a:endParaRPr sz="1200"/>
                    </a:p>
                  </a:txBody>
                  <a:tcPr marL="9525" marR="9525" marT="9525" marB="91425" anchor="b">
                    <a:solidFill>
                      <a:srgbClr val="B4C6E7"/>
                    </a:solidFill>
                  </a:tcPr>
                </a:tc>
                <a:extLst>
                  <a:ext uri="{0D108BD9-81ED-4DB2-BD59-A6C34878D82A}">
                    <a16:rowId xmlns:a16="http://schemas.microsoft.com/office/drawing/2014/main" val="10003"/>
                  </a:ext>
                </a:extLst>
              </a:tr>
            </a:tbl>
          </a:graphicData>
        </a:graphic>
      </p:graphicFrame>
      <p:pic>
        <p:nvPicPr>
          <p:cNvPr id="101" name="Google Shape;101;p21"/>
          <p:cNvPicPr preferRelativeResize="0"/>
          <p:nvPr/>
        </p:nvPicPr>
        <p:blipFill>
          <a:blip r:embed="rId3">
            <a:alphaModFix/>
          </a:blip>
          <a:stretch>
            <a:fillRect/>
          </a:stretch>
        </p:blipFill>
        <p:spPr>
          <a:xfrm>
            <a:off x="973300" y="1666125"/>
            <a:ext cx="4045525" cy="2687300"/>
          </a:xfrm>
          <a:prstGeom prst="rect">
            <a:avLst/>
          </a:prstGeom>
          <a:noFill/>
          <a:ln>
            <a:noFill/>
          </a:ln>
        </p:spPr>
      </p:pic>
    </p:spTree>
  </p:cSld>
  <p:clrMapOvr>
    <a:masterClrMapping/>
  </p:clrMapOvr>
</p:sld>
</file>

<file path=ppt/theme/theme1.xml><?xml version="1.0" encoding="utf-8"?>
<a:theme xmlns:a="http://schemas.openxmlformats.org/drawingml/2006/main" name="blueppt_v2a">
  <a:themeElements>
    <a:clrScheme name="">
      <a:dk1>
        <a:srgbClr val="414141"/>
      </a:dk1>
      <a:lt1>
        <a:srgbClr val="FFFFFF"/>
      </a:lt1>
      <a:dk2>
        <a:srgbClr val="A80C36"/>
      </a:dk2>
      <a:lt2>
        <a:srgbClr val="F0AA24"/>
      </a:lt2>
      <a:accent1>
        <a:srgbClr val="F37421"/>
      </a:accent1>
      <a:accent2>
        <a:srgbClr val="8BAEA2"/>
      </a:accent2>
      <a:accent3>
        <a:srgbClr val="FFFFFF"/>
      </a:accent3>
      <a:accent4>
        <a:srgbClr val="363636"/>
      </a:accent4>
      <a:accent5>
        <a:srgbClr val="F8BCAB"/>
      </a:accent5>
      <a:accent6>
        <a:srgbClr val="7D9D92"/>
      </a:accent6>
      <a:hlink>
        <a:srgbClr val="A80C36"/>
      </a:hlink>
      <a:folHlink>
        <a:srgbClr val="737A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2022</Words>
  <Application>Microsoft Macintosh PowerPoint</Application>
  <PresentationFormat>On-screen Show (16:9)</PresentationFormat>
  <Paragraphs>337</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 Narrow</vt:lpstr>
      <vt:lpstr>Playfair Display</vt:lpstr>
      <vt:lpstr>Calibri</vt:lpstr>
      <vt:lpstr>Noto Sans Symbols</vt:lpstr>
      <vt:lpstr>Arial</vt:lpstr>
      <vt:lpstr>Roboto</vt:lpstr>
      <vt:lpstr>Arimo</vt:lpstr>
      <vt:lpstr>blueppt_v2a</vt:lpstr>
      <vt:lpstr>Twitter Sentiment Analysis in AWS and Google Cloud </vt:lpstr>
      <vt:lpstr>What is Sentiment Analysis?</vt:lpstr>
      <vt:lpstr>Why do we need it?</vt:lpstr>
      <vt:lpstr>Purpose and Goals</vt:lpstr>
      <vt:lpstr>Features Comparison of NLP Services</vt:lpstr>
      <vt:lpstr>            Cost Analysis</vt:lpstr>
      <vt:lpstr>PowerPoint Presentation</vt:lpstr>
      <vt:lpstr>PowerPoint Presentation</vt:lpstr>
      <vt:lpstr>Google NLP </vt:lpstr>
      <vt:lpstr>Amazon Comprehend</vt:lpstr>
      <vt:lpstr>PowerPoint Presentation</vt:lpstr>
      <vt:lpstr>PowerPoint Presentation</vt:lpstr>
      <vt:lpstr>Yelp Dataset</vt:lpstr>
      <vt:lpstr>PowerPoint Presentation</vt:lpstr>
      <vt:lpstr>PowerPoint Presentation</vt:lpstr>
      <vt:lpstr>PowerPoint Presentation</vt:lpstr>
      <vt:lpstr>Apple Product/Service tweets </vt:lpstr>
      <vt:lpstr>PowerPoint Presentation</vt:lpstr>
      <vt:lpstr>Where did google fail in this case?</vt:lpstr>
      <vt:lpstr>Performance</vt:lpstr>
      <vt:lpstr>Who is the winner?</vt:lpstr>
      <vt:lpstr>Technical Challenges faced</vt:lpstr>
      <vt:lpstr>Interpreting Google sentiment scores</vt:lpstr>
      <vt:lpstr>SAAS model for Twitter Sentiment Analysis on AWS</vt:lpstr>
      <vt:lpstr>PowerPoint Presentation</vt:lpstr>
      <vt:lpstr>Components</vt:lpstr>
      <vt:lpstr>PowerPoint Presentation</vt:lpstr>
      <vt:lpstr>PowerPoint Presentation</vt:lpstr>
      <vt:lpstr>System Architecture</vt:lpstr>
      <vt:lpstr>Demo</vt:lpstr>
      <vt:lpstr>Kinesis Monitor</vt:lpstr>
      <vt:lpstr>AWS Lambda Logs</vt:lpstr>
      <vt:lpstr>Elasticsearch data snapshot</vt:lpstr>
      <vt:lpstr>Kibana Visualization</vt:lpstr>
      <vt:lpstr>SENTIMENT ANALYSIS ON GOOGLE CLOUD PLATFORM</vt:lpstr>
      <vt:lpstr>SYSTEM DESIGN</vt:lpstr>
      <vt:lpstr>PUB/SUB</vt:lpstr>
      <vt:lpstr>TOPICS/ SUBSCRIPTIONS – Sentiment Analysis</vt:lpstr>
      <vt:lpstr>CLOUD FUNCTIONS</vt:lpstr>
      <vt:lpstr>Cloud Natural Language API</vt:lpstr>
      <vt:lpstr>Cloud Natural Language API</vt:lpstr>
      <vt:lpstr>SCORE FROM NL API</vt:lpstr>
      <vt:lpstr>PowerPoint Presentation</vt:lpstr>
      <vt:lpstr>E-L-K</vt:lpstr>
      <vt:lpstr>E-L-K</vt:lpstr>
      <vt:lpstr>CHALLENGES WITH GCP</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 in AWS and Google Cloud </dc:title>
  <cp:lastModifiedBy>Priyanka Satish</cp:lastModifiedBy>
  <cp:revision>1</cp:revision>
  <dcterms:modified xsi:type="dcterms:W3CDTF">2019-06-13T20:35:00Z</dcterms:modified>
</cp:coreProperties>
</file>